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62"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88" r:id="rId20"/>
    <p:sldId id="289" r:id="rId21"/>
    <p:sldId id="290" r:id="rId22"/>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9F2436-2128-950A-FA9A-B0A4F04294FD}" v="327" dt="2025-08-15T08:56:38.6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55"/>
    <p:restoredTop sz="94694"/>
  </p:normalViewPr>
  <p:slideViewPr>
    <p:cSldViewPr snapToGrid="0">
      <p:cViewPr varScale="1">
        <p:scale>
          <a:sx n="121" d="100"/>
          <a:sy n="121" d="100"/>
        </p:scale>
        <p:origin x="61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1175C57-9AA6-4AB6-1D06-12FAA1E4018D}"/>
              </a:ext>
            </a:extLst>
          </p:cNvPr>
          <p:cNvSpPr>
            <a:spLocks noGrp="1"/>
          </p:cNvSpPr>
          <p:nvPr>
            <p:ph type="ctrTitle"/>
          </p:nvPr>
        </p:nvSpPr>
        <p:spPr>
          <a:xfrm>
            <a:off x="838200" y="805071"/>
            <a:ext cx="9144000" cy="2236304"/>
          </a:xfrm>
        </p:spPr>
        <p:txBody>
          <a:bodyPr anchor="b"/>
          <a:lstStyle>
            <a:lvl1pPr algn="l">
              <a:defRPr sz="6000">
                <a:latin typeface="Space Grotesk" pitchFamily="2" charset="77"/>
                <a:cs typeface="Space Grotesk" pitchFamily="2" charset="77"/>
              </a:defRPr>
            </a:lvl1pPr>
          </a:lstStyle>
          <a:p>
            <a:r>
              <a:rPr lang="nb-NO"/>
              <a:t>Klikk for å redigere tittelstil</a:t>
            </a:r>
            <a:endParaRPr lang="nb-NO" dirty="0"/>
          </a:p>
        </p:txBody>
      </p:sp>
      <p:sp>
        <p:nvSpPr>
          <p:cNvPr id="3" name="Undertittel 2">
            <a:extLst>
              <a:ext uri="{FF2B5EF4-FFF2-40B4-BE49-F238E27FC236}">
                <a16:creationId xmlns:a16="http://schemas.microsoft.com/office/drawing/2014/main" id="{81E5D425-7220-423A-F303-C27BB60291CC}"/>
              </a:ext>
            </a:extLst>
          </p:cNvPr>
          <p:cNvSpPr>
            <a:spLocks noGrp="1"/>
          </p:cNvSpPr>
          <p:nvPr>
            <p:ph type="subTitle" idx="1"/>
          </p:nvPr>
        </p:nvSpPr>
        <p:spPr>
          <a:xfrm>
            <a:off x="838200" y="3250096"/>
            <a:ext cx="9144000" cy="1669774"/>
          </a:xfrm>
        </p:spPr>
        <p:txBody>
          <a:bodyPr/>
          <a:lstStyle>
            <a:lvl1pPr marL="0" indent="0" algn="l">
              <a:buNone/>
              <a:defRPr sz="2400">
                <a:latin typeface="Space Grotesk" pitchFamily="2" charset="77"/>
                <a:cs typeface="Space Grotesk"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pic>
        <p:nvPicPr>
          <p:cNvPr id="12" name="Bilde 11" descr="Et bilde som inneholder Grafikk, Font, logo, symbol&#10;&#10;KI-generert innhold kan være feil.">
            <a:extLst>
              <a:ext uri="{FF2B5EF4-FFF2-40B4-BE49-F238E27FC236}">
                <a16:creationId xmlns:a16="http://schemas.microsoft.com/office/drawing/2014/main" id="{0C4F01E0-D183-B928-3A38-F81009CC1EE2}"/>
              </a:ext>
            </a:extLst>
          </p:cNvPr>
          <p:cNvPicPr>
            <a:picLocks noChangeAspect="1"/>
          </p:cNvPicPr>
          <p:nvPr userDrawn="1"/>
        </p:nvPicPr>
        <p:blipFill>
          <a:blip r:embed="rId2"/>
          <a:stretch>
            <a:fillRect/>
          </a:stretch>
        </p:blipFill>
        <p:spPr>
          <a:xfrm>
            <a:off x="838200" y="5722076"/>
            <a:ext cx="499562" cy="721340"/>
          </a:xfrm>
          <a:prstGeom prst="rect">
            <a:avLst/>
          </a:prstGeom>
        </p:spPr>
      </p:pic>
      <p:pic>
        <p:nvPicPr>
          <p:cNvPr id="14" name="Bilde 13" descr="Et bilde som inneholder logo, Grafikk, Font, tekst&#10;&#10;KI-generert innhold kan være feil.">
            <a:extLst>
              <a:ext uri="{FF2B5EF4-FFF2-40B4-BE49-F238E27FC236}">
                <a16:creationId xmlns:a16="http://schemas.microsoft.com/office/drawing/2014/main" id="{31CAB889-AE59-0857-FD30-09E0DC64A46B}"/>
              </a:ext>
            </a:extLst>
          </p:cNvPr>
          <p:cNvPicPr>
            <a:picLocks noChangeAspect="1"/>
          </p:cNvPicPr>
          <p:nvPr userDrawn="1"/>
        </p:nvPicPr>
        <p:blipFill>
          <a:blip r:embed="rId3"/>
          <a:stretch>
            <a:fillRect/>
          </a:stretch>
        </p:blipFill>
        <p:spPr>
          <a:xfrm>
            <a:off x="1527773" y="5722076"/>
            <a:ext cx="1888717" cy="731516"/>
          </a:xfrm>
          <a:prstGeom prst="rect">
            <a:avLst/>
          </a:prstGeom>
        </p:spPr>
      </p:pic>
    </p:spTree>
    <p:extLst>
      <p:ext uri="{BB962C8B-B14F-4D97-AF65-F5344CB8AC3E}">
        <p14:creationId xmlns:p14="http://schemas.microsoft.com/office/powerpoint/2010/main" val="331970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ammenligning">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B731945E-9569-8F53-0F04-B4B3BB447351}"/>
              </a:ext>
            </a:extLst>
          </p:cNvPr>
          <p:cNvSpPr/>
          <p:nvPr userDrawn="1"/>
        </p:nvSpPr>
        <p:spPr>
          <a:xfrm>
            <a:off x="0" y="0"/>
            <a:ext cx="12192000" cy="6858000"/>
          </a:xfrm>
          <a:prstGeom prst="rect">
            <a:avLst/>
          </a:prstGeom>
          <a:solidFill>
            <a:schemeClr val="tx2"/>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nb-NO"/>
          </a:p>
        </p:txBody>
      </p:sp>
      <p:sp>
        <p:nvSpPr>
          <p:cNvPr id="2" name="Tittel 1">
            <a:extLst>
              <a:ext uri="{FF2B5EF4-FFF2-40B4-BE49-F238E27FC236}">
                <a16:creationId xmlns:a16="http://schemas.microsoft.com/office/drawing/2014/main" id="{89254199-D7E3-4046-5A0D-8BCAD42D5C30}"/>
              </a:ext>
            </a:extLst>
          </p:cNvPr>
          <p:cNvSpPr>
            <a:spLocks noGrp="1"/>
          </p:cNvSpPr>
          <p:nvPr>
            <p:ph type="title"/>
          </p:nvPr>
        </p:nvSpPr>
        <p:spPr>
          <a:xfrm>
            <a:off x="839788" y="365125"/>
            <a:ext cx="10515600" cy="1325563"/>
          </a:xfrm>
        </p:spPr>
        <p:txBody>
          <a:bodyPr/>
          <a:lstStyle>
            <a:lvl1pPr>
              <a:defRPr>
                <a:solidFill>
                  <a:schemeClr val="bg2"/>
                </a:solidFill>
              </a:defRPr>
            </a:lvl1pPr>
          </a:lstStyle>
          <a:p>
            <a:r>
              <a:rPr lang="nb-NO"/>
              <a:t>Klikk for å redigere tittelstil</a:t>
            </a:r>
          </a:p>
        </p:txBody>
      </p:sp>
      <p:sp>
        <p:nvSpPr>
          <p:cNvPr id="9" name="Plassholder for tekst 2">
            <a:extLst>
              <a:ext uri="{FF2B5EF4-FFF2-40B4-BE49-F238E27FC236}">
                <a16:creationId xmlns:a16="http://schemas.microsoft.com/office/drawing/2014/main" id="{00C5E8C1-27D8-4D57-E8E7-D3EFC55D55A4}"/>
              </a:ext>
            </a:extLst>
          </p:cNvPr>
          <p:cNvSpPr>
            <a:spLocks noGrp="1"/>
          </p:cNvSpPr>
          <p:nvPr>
            <p:ph type="body" idx="1"/>
          </p:nvPr>
        </p:nvSpPr>
        <p:spPr>
          <a:xfrm>
            <a:off x="839788" y="1681163"/>
            <a:ext cx="8253412" cy="823912"/>
          </a:xfrm>
        </p:spPr>
        <p:txBody>
          <a:bodyPr anchor="b">
            <a:normAutofit/>
          </a:bodyPr>
          <a:lstStyle>
            <a:lvl1pPr marL="0" indent="0">
              <a:buNone/>
              <a:defRPr sz="26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10" name="Plassholder for innhold 3">
            <a:extLst>
              <a:ext uri="{FF2B5EF4-FFF2-40B4-BE49-F238E27FC236}">
                <a16:creationId xmlns:a16="http://schemas.microsoft.com/office/drawing/2014/main" id="{ADBEC9B3-D342-5D5B-EF07-D92BB79B6122}"/>
              </a:ext>
            </a:extLst>
          </p:cNvPr>
          <p:cNvSpPr>
            <a:spLocks noGrp="1"/>
          </p:cNvSpPr>
          <p:nvPr>
            <p:ph sz="half" idx="2"/>
          </p:nvPr>
        </p:nvSpPr>
        <p:spPr>
          <a:xfrm>
            <a:off x="839788" y="2505075"/>
            <a:ext cx="8253412" cy="368458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pic>
        <p:nvPicPr>
          <p:cNvPr id="3" name="Bilde 2" descr="Et bilde som inneholder tekst, Font, skjermbilde, Grafikk&#10;&#10;KI-generert innhold kan være feil.">
            <a:extLst>
              <a:ext uri="{FF2B5EF4-FFF2-40B4-BE49-F238E27FC236}">
                <a16:creationId xmlns:a16="http://schemas.microsoft.com/office/drawing/2014/main" id="{8272DAEE-5D39-180D-B3DA-C259502CA7B9}"/>
              </a:ext>
            </a:extLst>
          </p:cNvPr>
          <p:cNvPicPr>
            <a:picLocks noChangeAspect="1"/>
          </p:cNvPicPr>
          <p:nvPr userDrawn="1"/>
        </p:nvPicPr>
        <p:blipFill>
          <a:blip r:embed="rId2"/>
          <a:stretch>
            <a:fillRect/>
          </a:stretch>
        </p:blipFill>
        <p:spPr>
          <a:xfrm>
            <a:off x="10428406" y="5760524"/>
            <a:ext cx="1289820" cy="735440"/>
          </a:xfrm>
          <a:prstGeom prst="rect">
            <a:avLst/>
          </a:prstGeom>
        </p:spPr>
      </p:pic>
    </p:spTree>
    <p:extLst>
      <p:ext uri="{BB962C8B-B14F-4D97-AF65-F5344CB8AC3E}">
        <p14:creationId xmlns:p14="http://schemas.microsoft.com/office/powerpoint/2010/main" val="3816003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B6A8925-088E-8E9C-8F05-42E5F5261B2A}"/>
              </a:ext>
            </a:extLst>
          </p:cNvPr>
          <p:cNvSpPr>
            <a:spLocks noGrp="1"/>
          </p:cNvSpPr>
          <p:nvPr>
            <p:ph type="title"/>
          </p:nvPr>
        </p:nvSpPr>
        <p:spPr/>
        <p:txBody>
          <a:bodyPr/>
          <a:lstStyle/>
          <a:p>
            <a:r>
              <a:rPr lang="nb-NO"/>
              <a:t>Klikk for å redigere tittelstil</a:t>
            </a:r>
          </a:p>
        </p:txBody>
      </p:sp>
    </p:spTree>
    <p:extLst>
      <p:ext uri="{BB962C8B-B14F-4D97-AF65-F5344CB8AC3E}">
        <p14:creationId xmlns:p14="http://schemas.microsoft.com/office/powerpoint/2010/main" val="3238271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1_Bare tittel">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9B84B3C4-1076-0F3A-2B51-00027E820FD4}"/>
              </a:ext>
            </a:extLst>
          </p:cNvPr>
          <p:cNvSpPr/>
          <p:nvPr userDrawn="1"/>
        </p:nvSpPr>
        <p:spPr>
          <a:xfrm>
            <a:off x="0" y="0"/>
            <a:ext cx="12192000" cy="6858000"/>
          </a:xfrm>
          <a:prstGeom prst="rect">
            <a:avLst/>
          </a:prstGeom>
          <a:solidFill>
            <a:schemeClr val="tx2"/>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nb-NO"/>
          </a:p>
        </p:txBody>
      </p:sp>
      <p:sp>
        <p:nvSpPr>
          <p:cNvPr id="2" name="Tittel 1">
            <a:extLst>
              <a:ext uri="{FF2B5EF4-FFF2-40B4-BE49-F238E27FC236}">
                <a16:creationId xmlns:a16="http://schemas.microsoft.com/office/drawing/2014/main" id="{5B6A8925-088E-8E9C-8F05-42E5F5261B2A}"/>
              </a:ext>
            </a:extLst>
          </p:cNvPr>
          <p:cNvSpPr>
            <a:spLocks noGrp="1"/>
          </p:cNvSpPr>
          <p:nvPr>
            <p:ph type="title"/>
          </p:nvPr>
        </p:nvSpPr>
        <p:spPr/>
        <p:txBody>
          <a:bodyPr/>
          <a:lstStyle>
            <a:lvl1pPr>
              <a:defRPr>
                <a:solidFill>
                  <a:schemeClr val="bg2"/>
                </a:solidFill>
              </a:defRPr>
            </a:lvl1pPr>
          </a:lstStyle>
          <a:p>
            <a:r>
              <a:rPr lang="nb-NO"/>
              <a:t>Klikk for å redigere tittelstil</a:t>
            </a:r>
            <a:endParaRPr lang="nb-NO" dirty="0"/>
          </a:p>
        </p:txBody>
      </p:sp>
      <p:pic>
        <p:nvPicPr>
          <p:cNvPr id="5" name="Bilde 4" descr="Et bilde som inneholder tekst, Font, skjermbilde, Grafikk&#10;&#10;KI-generert innhold kan være feil.">
            <a:extLst>
              <a:ext uri="{FF2B5EF4-FFF2-40B4-BE49-F238E27FC236}">
                <a16:creationId xmlns:a16="http://schemas.microsoft.com/office/drawing/2014/main" id="{F85ACD2A-55F0-1526-91B5-B8D3727773D0}"/>
              </a:ext>
            </a:extLst>
          </p:cNvPr>
          <p:cNvPicPr>
            <a:picLocks noChangeAspect="1"/>
          </p:cNvPicPr>
          <p:nvPr userDrawn="1"/>
        </p:nvPicPr>
        <p:blipFill>
          <a:blip r:embed="rId2"/>
          <a:stretch>
            <a:fillRect/>
          </a:stretch>
        </p:blipFill>
        <p:spPr>
          <a:xfrm>
            <a:off x="10428406" y="5760524"/>
            <a:ext cx="1289820" cy="735440"/>
          </a:xfrm>
          <a:prstGeom prst="rect">
            <a:avLst/>
          </a:prstGeom>
        </p:spPr>
      </p:pic>
    </p:spTree>
    <p:extLst>
      <p:ext uri="{BB962C8B-B14F-4D97-AF65-F5344CB8AC3E}">
        <p14:creationId xmlns:p14="http://schemas.microsoft.com/office/powerpoint/2010/main" val="38195470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49312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1_Tomt">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22974570-BA3D-355E-1306-9EB41913ECE9}"/>
              </a:ext>
            </a:extLst>
          </p:cNvPr>
          <p:cNvSpPr/>
          <p:nvPr userDrawn="1"/>
        </p:nvSpPr>
        <p:spPr>
          <a:xfrm>
            <a:off x="0" y="0"/>
            <a:ext cx="12192000" cy="6858000"/>
          </a:xfrm>
          <a:prstGeom prst="rect">
            <a:avLst/>
          </a:prstGeom>
          <a:solidFill>
            <a:schemeClr val="tx2"/>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nb-NO"/>
          </a:p>
        </p:txBody>
      </p:sp>
      <p:pic>
        <p:nvPicPr>
          <p:cNvPr id="4" name="Bilde 3" descr="Et bilde som inneholder tekst, Font, skjermbilde, Grafikk&#10;&#10;KI-generert innhold kan være feil.">
            <a:extLst>
              <a:ext uri="{FF2B5EF4-FFF2-40B4-BE49-F238E27FC236}">
                <a16:creationId xmlns:a16="http://schemas.microsoft.com/office/drawing/2014/main" id="{BD18A1BC-C73F-3220-6BC3-8E7EDAB03025}"/>
              </a:ext>
            </a:extLst>
          </p:cNvPr>
          <p:cNvPicPr>
            <a:picLocks noChangeAspect="1"/>
          </p:cNvPicPr>
          <p:nvPr userDrawn="1"/>
        </p:nvPicPr>
        <p:blipFill>
          <a:blip r:embed="rId2"/>
          <a:stretch>
            <a:fillRect/>
          </a:stretch>
        </p:blipFill>
        <p:spPr>
          <a:xfrm>
            <a:off x="10428406" y="5760524"/>
            <a:ext cx="1289820" cy="735440"/>
          </a:xfrm>
          <a:prstGeom prst="rect">
            <a:avLst/>
          </a:prstGeom>
        </p:spPr>
      </p:pic>
    </p:spTree>
    <p:extLst>
      <p:ext uri="{BB962C8B-B14F-4D97-AF65-F5344CB8AC3E}">
        <p14:creationId xmlns:p14="http://schemas.microsoft.com/office/powerpoint/2010/main" val="28256009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1_Innhold med tekst">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5B1F05EF-BB1F-2D20-6691-CCB20BF7B30E}"/>
              </a:ext>
            </a:extLst>
          </p:cNvPr>
          <p:cNvSpPr/>
          <p:nvPr userDrawn="1"/>
        </p:nvSpPr>
        <p:spPr>
          <a:xfrm>
            <a:off x="4772024" y="0"/>
            <a:ext cx="7419975" cy="6858000"/>
          </a:xfrm>
          <a:prstGeom prst="rect">
            <a:avLst/>
          </a:prstGeom>
          <a:solidFill>
            <a:schemeClr val="tx2"/>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nb-NO"/>
          </a:p>
        </p:txBody>
      </p:sp>
      <p:sp>
        <p:nvSpPr>
          <p:cNvPr id="2" name="Tittel 1">
            <a:extLst>
              <a:ext uri="{FF2B5EF4-FFF2-40B4-BE49-F238E27FC236}">
                <a16:creationId xmlns:a16="http://schemas.microsoft.com/office/drawing/2014/main" id="{01495302-9654-F6A1-DF7A-FC775B50BFD7}"/>
              </a:ext>
            </a:extLst>
          </p:cNvPr>
          <p:cNvSpPr>
            <a:spLocks noGrp="1"/>
          </p:cNvSpPr>
          <p:nvPr>
            <p:ph type="title"/>
          </p:nvPr>
        </p:nvSpPr>
        <p:spPr>
          <a:xfrm>
            <a:off x="599157" y="457200"/>
            <a:ext cx="3932237" cy="1600200"/>
          </a:xfrm>
        </p:spPr>
        <p:txBody>
          <a:bodyPr anchor="b"/>
          <a:lstStyle>
            <a:lvl1pPr>
              <a:defRPr sz="3200"/>
            </a:lvl1pPr>
          </a:lstStyle>
          <a:p>
            <a:r>
              <a:rPr lang="nb-NO"/>
              <a:t>Klikk for å redigere tittelstil</a:t>
            </a:r>
            <a:endParaRPr lang="nb-NO" dirty="0"/>
          </a:p>
        </p:txBody>
      </p:sp>
      <p:sp>
        <p:nvSpPr>
          <p:cNvPr id="3" name="Plassholder for innhold 2">
            <a:extLst>
              <a:ext uri="{FF2B5EF4-FFF2-40B4-BE49-F238E27FC236}">
                <a16:creationId xmlns:a16="http://schemas.microsoft.com/office/drawing/2014/main" id="{071AA496-575F-3352-B97B-BC649DCD544F}"/>
              </a:ext>
            </a:extLst>
          </p:cNvPr>
          <p:cNvSpPr>
            <a:spLocks noGrp="1"/>
          </p:cNvSpPr>
          <p:nvPr>
            <p:ph idx="1"/>
          </p:nvPr>
        </p:nvSpPr>
        <p:spPr>
          <a:xfrm>
            <a:off x="4995333" y="2057400"/>
            <a:ext cx="5215467" cy="3803650"/>
          </a:xfrm>
        </p:spPr>
        <p:txBody>
          <a:bodyPr/>
          <a:lstStyle>
            <a:lvl1pPr>
              <a:defRPr sz="3200">
                <a:solidFill>
                  <a:schemeClr val="bg2"/>
                </a:solidFill>
              </a:defRPr>
            </a:lvl1pPr>
            <a:lvl2pPr>
              <a:defRPr sz="2800">
                <a:solidFill>
                  <a:schemeClr val="bg2"/>
                </a:solidFill>
              </a:defRPr>
            </a:lvl2pPr>
            <a:lvl3pPr>
              <a:defRPr sz="2400">
                <a:solidFill>
                  <a:schemeClr val="bg2"/>
                </a:solidFill>
              </a:defRPr>
            </a:lvl3pPr>
            <a:lvl4pPr>
              <a:defRPr sz="2000">
                <a:solidFill>
                  <a:schemeClr val="bg2"/>
                </a:solidFill>
              </a:defRPr>
            </a:lvl4pPr>
            <a:lvl5pPr>
              <a:defRPr sz="2000">
                <a:solidFill>
                  <a:schemeClr val="bg2"/>
                </a:solidFill>
              </a:defRPr>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4" name="Plassholder for tekst 3">
            <a:extLst>
              <a:ext uri="{FF2B5EF4-FFF2-40B4-BE49-F238E27FC236}">
                <a16:creationId xmlns:a16="http://schemas.microsoft.com/office/drawing/2014/main" id="{055F3F15-FAA5-421B-2382-258AA3833968}"/>
              </a:ext>
            </a:extLst>
          </p:cNvPr>
          <p:cNvSpPr>
            <a:spLocks noGrp="1"/>
          </p:cNvSpPr>
          <p:nvPr>
            <p:ph type="body" sz="half" idx="2"/>
          </p:nvPr>
        </p:nvSpPr>
        <p:spPr>
          <a:xfrm>
            <a:off x="599157"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pic>
        <p:nvPicPr>
          <p:cNvPr id="6" name="Bilde 5" descr="Et bilde som inneholder tekst, Font, skjermbilde, Grafikk&#10;&#10;KI-generert innhold kan være feil.">
            <a:extLst>
              <a:ext uri="{FF2B5EF4-FFF2-40B4-BE49-F238E27FC236}">
                <a16:creationId xmlns:a16="http://schemas.microsoft.com/office/drawing/2014/main" id="{F9B73D9A-2829-EAC0-984D-BB9C6AA0DD26}"/>
              </a:ext>
            </a:extLst>
          </p:cNvPr>
          <p:cNvPicPr>
            <a:picLocks noChangeAspect="1"/>
          </p:cNvPicPr>
          <p:nvPr userDrawn="1"/>
        </p:nvPicPr>
        <p:blipFill>
          <a:blip r:embed="rId2"/>
          <a:stretch>
            <a:fillRect/>
          </a:stretch>
        </p:blipFill>
        <p:spPr>
          <a:xfrm>
            <a:off x="10428406" y="5760524"/>
            <a:ext cx="1289820" cy="735440"/>
          </a:xfrm>
          <a:prstGeom prst="rect">
            <a:avLst/>
          </a:prstGeom>
        </p:spPr>
      </p:pic>
    </p:spTree>
    <p:extLst>
      <p:ext uri="{BB962C8B-B14F-4D97-AF65-F5344CB8AC3E}">
        <p14:creationId xmlns:p14="http://schemas.microsoft.com/office/powerpoint/2010/main" val="2675645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2_Innhold med tekst">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5B1F05EF-BB1F-2D20-6691-CCB20BF7B30E}"/>
              </a:ext>
            </a:extLst>
          </p:cNvPr>
          <p:cNvSpPr/>
          <p:nvPr userDrawn="1"/>
        </p:nvSpPr>
        <p:spPr>
          <a:xfrm flipH="1">
            <a:off x="1" y="0"/>
            <a:ext cx="4772024" cy="6858000"/>
          </a:xfrm>
          <a:prstGeom prst="rect">
            <a:avLst/>
          </a:prstGeom>
          <a:solidFill>
            <a:schemeClr val="tx2"/>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nb-NO"/>
          </a:p>
        </p:txBody>
      </p:sp>
      <p:sp>
        <p:nvSpPr>
          <p:cNvPr id="2" name="Tittel 1">
            <a:extLst>
              <a:ext uri="{FF2B5EF4-FFF2-40B4-BE49-F238E27FC236}">
                <a16:creationId xmlns:a16="http://schemas.microsoft.com/office/drawing/2014/main" id="{01495302-9654-F6A1-DF7A-FC775B50BFD7}"/>
              </a:ext>
            </a:extLst>
          </p:cNvPr>
          <p:cNvSpPr>
            <a:spLocks noGrp="1"/>
          </p:cNvSpPr>
          <p:nvPr>
            <p:ph type="title"/>
          </p:nvPr>
        </p:nvSpPr>
        <p:spPr>
          <a:xfrm>
            <a:off x="599157" y="457200"/>
            <a:ext cx="3932237" cy="1600200"/>
          </a:xfrm>
        </p:spPr>
        <p:txBody>
          <a:bodyPr anchor="b"/>
          <a:lstStyle>
            <a:lvl1pPr>
              <a:defRPr sz="3200">
                <a:solidFill>
                  <a:schemeClr val="bg2"/>
                </a:solidFill>
              </a:defRPr>
            </a:lvl1pPr>
          </a:lstStyle>
          <a:p>
            <a:r>
              <a:rPr lang="nb-NO"/>
              <a:t>Klikk for å redigere tittelstil</a:t>
            </a:r>
            <a:endParaRPr lang="nb-NO" dirty="0"/>
          </a:p>
        </p:txBody>
      </p:sp>
      <p:sp>
        <p:nvSpPr>
          <p:cNvPr id="3" name="Plassholder for innhold 2">
            <a:extLst>
              <a:ext uri="{FF2B5EF4-FFF2-40B4-BE49-F238E27FC236}">
                <a16:creationId xmlns:a16="http://schemas.microsoft.com/office/drawing/2014/main" id="{071AA496-575F-3352-B97B-BC649DCD544F}"/>
              </a:ext>
            </a:extLst>
          </p:cNvPr>
          <p:cNvSpPr>
            <a:spLocks noGrp="1"/>
          </p:cNvSpPr>
          <p:nvPr>
            <p:ph idx="1"/>
          </p:nvPr>
        </p:nvSpPr>
        <p:spPr>
          <a:xfrm>
            <a:off x="4995333" y="2057400"/>
            <a:ext cx="5215467" cy="3803650"/>
          </a:xfrm>
        </p:spPr>
        <p:txBody>
          <a:bodyPr/>
          <a:lstStyle>
            <a:lvl1pPr>
              <a:defRPr sz="3200">
                <a:solidFill>
                  <a:schemeClr val="tx1"/>
                </a:solidFill>
              </a:defRPr>
            </a:lvl1pPr>
            <a:lvl2pPr>
              <a:defRPr sz="28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4" name="Plassholder for tekst 3">
            <a:extLst>
              <a:ext uri="{FF2B5EF4-FFF2-40B4-BE49-F238E27FC236}">
                <a16:creationId xmlns:a16="http://schemas.microsoft.com/office/drawing/2014/main" id="{055F3F15-FAA5-421B-2382-258AA3833968}"/>
              </a:ext>
            </a:extLst>
          </p:cNvPr>
          <p:cNvSpPr>
            <a:spLocks noGrp="1"/>
          </p:cNvSpPr>
          <p:nvPr>
            <p:ph type="body" sz="half" idx="2"/>
          </p:nvPr>
        </p:nvSpPr>
        <p:spPr>
          <a:xfrm>
            <a:off x="599157" y="2057400"/>
            <a:ext cx="3932237" cy="3811588"/>
          </a:xfrm>
        </p:spPr>
        <p:txBody>
          <a:bodyPr/>
          <a:lstStyle>
            <a:lvl1pPr marL="0" indent="0">
              <a:buNone/>
              <a:defRPr sz="160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Tree>
    <p:extLst>
      <p:ext uri="{BB962C8B-B14F-4D97-AF65-F5344CB8AC3E}">
        <p14:creationId xmlns:p14="http://schemas.microsoft.com/office/powerpoint/2010/main" val="17901377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1_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88C70F5-2583-8DAA-99FE-F5215C6EB2A6}"/>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E458E599-75BE-2124-3C29-F85BB26B12DB}"/>
              </a:ext>
            </a:extLst>
          </p:cNvPr>
          <p:cNvSpPr>
            <a:spLocks noGrp="1"/>
          </p:cNvSpPr>
          <p:nvPr>
            <p:ph type="pic" idx="1"/>
          </p:nvPr>
        </p:nvSpPr>
        <p:spPr>
          <a:xfrm>
            <a:off x="5183188" y="1"/>
            <a:ext cx="7008812"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på ikonet for å legge til et bilde</a:t>
            </a:r>
          </a:p>
        </p:txBody>
      </p:sp>
      <p:sp>
        <p:nvSpPr>
          <p:cNvPr id="4" name="Plassholder for tekst 3">
            <a:extLst>
              <a:ext uri="{FF2B5EF4-FFF2-40B4-BE49-F238E27FC236}">
                <a16:creationId xmlns:a16="http://schemas.microsoft.com/office/drawing/2014/main" id="{AC29EAC8-5592-B189-476F-47AA1628EE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Tree>
    <p:extLst>
      <p:ext uri="{BB962C8B-B14F-4D97-AF65-F5344CB8AC3E}">
        <p14:creationId xmlns:p14="http://schemas.microsoft.com/office/powerpoint/2010/main" val="10456378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2_Bilde med tekst">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3DE3E9AD-6842-C552-7F7E-92409A5FA846}"/>
              </a:ext>
            </a:extLst>
          </p:cNvPr>
          <p:cNvSpPr/>
          <p:nvPr userDrawn="1"/>
        </p:nvSpPr>
        <p:spPr>
          <a:xfrm flipH="1">
            <a:off x="0" y="0"/>
            <a:ext cx="5183187" cy="6858000"/>
          </a:xfrm>
          <a:prstGeom prst="rect">
            <a:avLst/>
          </a:prstGeom>
          <a:solidFill>
            <a:schemeClr val="tx2"/>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nb-NO"/>
          </a:p>
        </p:txBody>
      </p:sp>
      <p:sp>
        <p:nvSpPr>
          <p:cNvPr id="2" name="Tittel 1">
            <a:extLst>
              <a:ext uri="{FF2B5EF4-FFF2-40B4-BE49-F238E27FC236}">
                <a16:creationId xmlns:a16="http://schemas.microsoft.com/office/drawing/2014/main" id="{E88C70F5-2583-8DAA-99FE-F5215C6EB2A6}"/>
              </a:ext>
            </a:extLst>
          </p:cNvPr>
          <p:cNvSpPr>
            <a:spLocks noGrp="1"/>
          </p:cNvSpPr>
          <p:nvPr>
            <p:ph type="title"/>
          </p:nvPr>
        </p:nvSpPr>
        <p:spPr>
          <a:xfrm>
            <a:off x="839788" y="457200"/>
            <a:ext cx="3932237" cy="1600200"/>
          </a:xfrm>
        </p:spPr>
        <p:txBody>
          <a:bodyPr anchor="b"/>
          <a:lstStyle>
            <a:lvl1pPr>
              <a:defRPr sz="3200">
                <a:solidFill>
                  <a:schemeClr val="bg2"/>
                </a:solidFill>
              </a:defRPr>
            </a:lvl1pPr>
          </a:lstStyle>
          <a:p>
            <a:r>
              <a:rPr lang="nb-NO"/>
              <a:t>Klikk for å redigere tittelstil</a:t>
            </a:r>
            <a:endParaRPr lang="nb-NO" dirty="0"/>
          </a:p>
        </p:txBody>
      </p:sp>
      <p:sp>
        <p:nvSpPr>
          <p:cNvPr id="3" name="Plassholder for bilde 2">
            <a:extLst>
              <a:ext uri="{FF2B5EF4-FFF2-40B4-BE49-F238E27FC236}">
                <a16:creationId xmlns:a16="http://schemas.microsoft.com/office/drawing/2014/main" id="{E458E599-75BE-2124-3C29-F85BB26B12DB}"/>
              </a:ext>
            </a:extLst>
          </p:cNvPr>
          <p:cNvSpPr>
            <a:spLocks noGrp="1"/>
          </p:cNvSpPr>
          <p:nvPr>
            <p:ph type="pic" idx="1"/>
          </p:nvPr>
        </p:nvSpPr>
        <p:spPr>
          <a:xfrm>
            <a:off x="5183188" y="1"/>
            <a:ext cx="7008812"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på ikonet for å legge til et bilde</a:t>
            </a:r>
          </a:p>
        </p:txBody>
      </p:sp>
      <p:sp>
        <p:nvSpPr>
          <p:cNvPr id="4" name="Plassholder for tekst 3">
            <a:extLst>
              <a:ext uri="{FF2B5EF4-FFF2-40B4-BE49-F238E27FC236}">
                <a16:creationId xmlns:a16="http://schemas.microsoft.com/office/drawing/2014/main" id="{AC29EAC8-5592-B189-476F-47AA1628EE01}"/>
              </a:ext>
            </a:extLst>
          </p:cNvPr>
          <p:cNvSpPr>
            <a:spLocks noGrp="1"/>
          </p:cNvSpPr>
          <p:nvPr>
            <p:ph type="body" sz="half" idx="2"/>
          </p:nvPr>
        </p:nvSpPr>
        <p:spPr>
          <a:xfrm>
            <a:off x="839788" y="2057400"/>
            <a:ext cx="3932237" cy="3811588"/>
          </a:xfrm>
        </p:spPr>
        <p:txBody>
          <a:bodyPr/>
          <a:lstStyle>
            <a:lvl1pPr marL="0" indent="0">
              <a:buNone/>
              <a:defRPr sz="160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Tree>
    <p:extLst>
      <p:ext uri="{BB962C8B-B14F-4D97-AF65-F5344CB8AC3E}">
        <p14:creationId xmlns:p14="http://schemas.microsoft.com/office/powerpoint/2010/main" val="3633595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tellysbilde">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C79714AA-E03B-DAD1-1C09-D16A6CD50A27}"/>
              </a:ext>
            </a:extLst>
          </p:cNvPr>
          <p:cNvSpPr/>
          <p:nvPr userDrawn="1"/>
        </p:nvSpPr>
        <p:spPr>
          <a:xfrm>
            <a:off x="0" y="0"/>
            <a:ext cx="12192000" cy="6858000"/>
          </a:xfrm>
          <a:prstGeom prst="rect">
            <a:avLst/>
          </a:prstGeom>
          <a:solidFill>
            <a:schemeClr val="tx2"/>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nb-NO"/>
          </a:p>
        </p:txBody>
      </p:sp>
      <p:sp>
        <p:nvSpPr>
          <p:cNvPr id="2" name="Tittel 1">
            <a:extLst>
              <a:ext uri="{FF2B5EF4-FFF2-40B4-BE49-F238E27FC236}">
                <a16:creationId xmlns:a16="http://schemas.microsoft.com/office/drawing/2014/main" id="{61175C57-9AA6-4AB6-1D06-12FAA1E4018D}"/>
              </a:ext>
            </a:extLst>
          </p:cNvPr>
          <p:cNvSpPr>
            <a:spLocks noGrp="1"/>
          </p:cNvSpPr>
          <p:nvPr>
            <p:ph type="ctrTitle"/>
          </p:nvPr>
        </p:nvSpPr>
        <p:spPr>
          <a:xfrm>
            <a:off x="838200" y="805071"/>
            <a:ext cx="9144000" cy="2236304"/>
          </a:xfrm>
        </p:spPr>
        <p:txBody>
          <a:bodyPr anchor="b"/>
          <a:lstStyle>
            <a:lvl1pPr algn="l">
              <a:defRPr sz="6000">
                <a:solidFill>
                  <a:schemeClr val="bg2"/>
                </a:solidFill>
                <a:latin typeface="Space Grotesk" pitchFamily="2" charset="77"/>
                <a:cs typeface="Space Grotesk" pitchFamily="2" charset="77"/>
              </a:defRPr>
            </a:lvl1pPr>
          </a:lstStyle>
          <a:p>
            <a:r>
              <a:rPr lang="nb-NO"/>
              <a:t>Klikk for å redigere tittelstil</a:t>
            </a:r>
            <a:endParaRPr lang="nb-NO" dirty="0"/>
          </a:p>
        </p:txBody>
      </p:sp>
      <p:sp>
        <p:nvSpPr>
          <p:cNvPr id="3" name="Undertittel 2">
            <a:extLst>
              <a:ext uri="{FF2B5EF4-FFF2-40B4-BE49-F238E27FC236}">
                <a16:creationId xmlns:a16="http://schemas.microsoft.com/office/drawing/2014/main" id="{81E5D425-7220-423A-F303-C27BB60291CC}"/>
              </a:ext>
            </a:extLst>
          </p:cNvPr>
          <p:cNvSpPr>
            <a:spLocks noGrp="1"/>
          </p:cNvSpPr>
          <p:nvPr>
            <p:ph type="subTitle" idx="1"/>
          </p:nvPr>
        </p:nvSpPr>
        <p:spPr>
          <a:xfrm>
            <a:off x="838200" y="3250096"/>
            <a:ext cx="9144000" cy="1669774"/>
          </a:xfrm>
        </p:spPr>
        <p:txBody>
          <a:bodyPr/>
          <a:lstStyle>
            <a:lvl1pPr marL="0" indent="0" algn="l">
              <a:buNone/>
              <a:defRPr sz="2400">
                <a:solidFill>
                  <a:schemeClr val="bg2"/>
                </a:solidFill>
                <a:latin typeface="Space Grotesk" pitchFamily="2" charset="77"/>
                <a:cs typeface="Space Grotesk"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pic>
        <p:nvPicPr>
          <p:cNvPr id="12" name="Bilde 11" descr="Et bilde som inneholder Grafikk, Font, logo, symbol&#10;&#10;KI-generert innhold kan være feil.">
            <a:extLst>
              <a:ext uri="{FF2B5EF4-FFF2-40B4-BE49-F238E27FC236}">
                <a16:creationId xmlns:a16="http://schemas.microsoft.com/office/drawing/2014/main" id="{0C4F01E0-D183-B928-3A38-F81009CC1EE2}"/>
              </a:ext>
            </a:extLst>
          </p:cNvPr>
          <p:cNvPicPr>
            <a:picLocks noChangeAspect="1"/>
          </p:cNvPicPr>
          <p:nvPr userDrawn="1"/>
        </p:nvPicPr>
        <p:blipFill>
          <a:blip r:embed="rId2"/>
          <a:stretch>
            <a:fillRect/>
          </a:stretch>
        </p:blipFill>
        <p:spPr>
          <a:xfrm>
            <a:off x="838200" y="5722076"/>
            <a:ext cx="499562" cy="721340"/>
          </a:xfrm>
          <a:prstGeom prst="rect">
            <a:avLst/>
          </a:prstGeom>
        </p:spPr>
      </p:pic>
      <p:pic>
        <p:nvPicPr>
          <p:cNvPr id="10" name="Bilde 9" descr="Et bilde som inneholder logo, Grafikk, Font, tekst&#10;&#10;KI-generert innhold kan være feil.">
            <a:extLst>
              <a:ext uri="{FF2B5EF4-FFF2-40B4-BE49-F238E27FC236}">
                <a16:creationId xmlns:a16="http://schemas.microsoft.com/office/drawing/2014/main" id="{6BD6C886-937C-015C-9899-BC31C839E362}"/>
              </a:ext>
            </a:extLst>
          </p:cNvPr>
          <p:cNvPicPr>
            <a:picLocks noChangeAspect="1"/>
          </p:cNvPicPr>
          <p:nvPr userDrawn="1"/>
        </p:nvPicPr>
        <p:blipFill>
          <a:blip r:embed="rId3"/>
          <a:stretch>
            <a:fillRect/>
          </a:stretch>
        </p:blipFill>
        <p:spPr>
          <a:xfrm>
            <a:off x="1527773" y="5722076"/>
            <a:ext cx="1888717" cy="731516"/>
          </a:xfrm>
          <a:prstGeom prst="rect">
            <a:avLst/>
          </a:prstGeom>
        </p:spPr>
      </p:pic>
      <p:pic>
        <p:nvPicPr>
          <p:cNvPr id="7" name="Bilde 6" descr="Et bilde som inneholder tekst, Font, skjermbilde, Grafikk&#10;&#10;KI-generert innhold kan være feil.">
            <a:extLst>
              <a:ext uri="{FF2B5EF4-FFF2-40B4-BE49-F238E27FC236}">
                <a16:creationId xmlns:a16="http://schemas.microsoft.com/office/drawing/2014/main" id="{6D0885E5-9A8A-E36D-B006-D6AD5AAF3A7C}"/>
              </a:ext>
            </a:extLst>
          </p:cNvPr>
          <p:cNvPicPr>
            <a:picLocks noChangeAspect="1"/>
          </p:cNvPicPr>
          <p:nvPr userDrawn="1"/>
        </p:nvPicPr>
        <p:blipFill>
          <a:blip r:embed="rId4"/>
          <a:stretch>
            <a:fillRect/>
          </a:stretch>
        </p:blipFill>
        <p:spPr>
          <a:xfrm>
            <a:off x="10428406" y="5760524"/>
            <a:ext cx="1289820" cy="735440"/>
          </a:xfrm>
          <a:prstGeom prst="rect">
            <a:avLst/>
          </a:prstGeom>
        </p:spPr>
      </p:pic>
    </p:spTree>
    <p:extLst>
      <p:ext uri="{BB962C8B-B14F-4D97-AF65-F5344CB8AC3E}">
        <p14:creationId xmlns:p14="http://schemas.microsoft.com/office/powerpoint/2010/main" val="4111727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pic>
        <p:nvPicPr>
          <p:cNvPr id="5" name="Bilde 4" descr="Et bilde som inneholder skjermbilde, Grafikk, design&#10;&#10;KI-generert innhold kan være feil.">
            <a:extLst>
              <a:ext uri="{FF2B5EF4-FFF2-40B4-BE49-F238E27FC236}">
                <a16:creationId xmlns:a16="http://schemas.microsoft.com/office/drawing/2014/main" id="{E1436AC5-2F39-E786-EC4F-4CCAC6BF4F3E}"/>
              </a:ext>
            </a:extLst>
          </p:cNvPr>
          <p:cNvPicPr>
            <a:picLocks noChangeAspect="1"/>
          </p:cNvPicPr>
          <p:nvPr userDrawn="1"/>
        </p:nvPicPr>
        <p:blipFill>
          <a:blip r:embed="rId2"/>
          <a:stretch>
            <a:fillRect/>
          </a:stretch>
        </p:blipFill>
        <p:spPr>
          <a:xfrm rot="5400000">
            <a:off x="-2415608" y="2736882"/>
            <a:ext cx="6860614" cy="1386850"/>
          </a:xfrm>
          <a:prstGeom prst="rect">
            <a:avLst/>
          </a:prstGeom>
        </p:spPr>
      </p:pic>
      <p:sp>
        <p:nvSpPr>
          <p:cNvPr id="2" name="Tittel 1">
            <a:extLst>
              <a:ext uri="{FF2B5EF4-FFF2-40B4-BE49-F238E27FC236}">
                <a16:creationId xmlns:a16="http://schemas.microsoft.com/office/drawing/2014/main" id="{BB43BAC2-4C4A-3EFC-3878-1E9341A0E595}"/>
              </a:ext>
            </a:extLst>
          </p:cNvPr>
          <p:cNvSpPr>
            <a:spLocks noGrp="1"/>
          </p:cNvSpPr>
          <p:nvPr>
            <p:ph type="title"/>
          </p:nvPr>
        </p:nvSpPr>
        <p:spPr>
          <a:xfrm>
            <a:off x="2216424" y="506896"/>
            <a:ext cx="8408505" cy="1123121"/>
          </a:xfrm>
        </p:spPr>
        <p:txBody>
          <a:bodyPr/>
          <a:lstStyle/>
          <a:p>
            <a:r>
              <a:rPr lang="nb-NO"/>
              <a:t>Klikk for å redigere tittelstil</a:t>
            </a:r>
            <a:endParaRPr lang="nb-NO" dirty="0"/>
          </a:p>
        </p:txBody>
      </p:sp>
      <p:sp>
        <p:nvSpPr>
          <p:cNvPr id="3" name="Plassholder for innhold 2">
            <a:extLst>
              <a:ext uri="{FF2B5EF4-FFF2-40B4-BE49-F238E27FC236}">
                <a16:creationId xmlns:a16="http://schemas.microsoft.com/office/drawing/2014/main" id="{0E844108-7B3C-8819-D280-ECBD30F25828}"/>
              </a:ext>
            </a:extLst>
          </p:cNvPr>
          <p:cNvSpPr>
            <a:spLocks noGrp="1"/>
          </p:cNvSpPr>
          <p:nvPr>
            <p:ph idx="1"/>
          </p:nvPr>
        </p:nvSpPr>
        <p:spPr>
          <a:xfrm>
            <a:off x="2216426" y="1769164"/>
            <a:ext cx="8408504" cy="4293705"/>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Tree>
    <p:extLst>
      <p:ext uri="{BB962C8B-B14F-4D97-AF65-F5344CB8AC3E}">
        <p14:creationId xmlns:p14="http://schemas.microsoft.com/office/powerpoint/2010/main" val="851000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tel og innhold">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36D1C08C-F138-2E47-AC2E-4E8BF731302A}"/>
              </a:ext>
            </a:extLst>
          </p:cNvPr>
          <p:cNvSpPr/>
          <p:nvPr userDrawn="1"/>
        </p:nvSpPr>
        <p:spPr>
          <a:xfrm>
            <a:off x="-11723" y="-2"/>
            <a:ext cx="12192000" cy="6858000"/>
          </a:xfrm>
          <a:prstGeom prst="rect">
            <a:avLst/>
          </a:prstGeom>
          <a:solidFill>
            <a:schemeClr val="tx2"/>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nb-NO"/>
          </a:p>
        </p:txBody>
      </p:sp>
      <p:pic>
        <p:nvPicPr>
          <p:cNvPr id="7" name="Bilde 6" descr="Et bilde som inneholder gul, Grafikk, Symmetri, line&#10;&#10;KI-generert innhold kan være feil.">
            <a:extLst>
              <a:ext uri="{FF2B5EF4-FFF2-40B4-BE49-F238E27FC236}">
                <a16:creationId xmlns:a16="http://schemas.microsoft.com/office/drawing/2014/main" id="{35DF1221-229D-FCC4-2829-93B476D88560}"/>
              </a:ext>
            </a:extLst>
          </p:cNvPr>
          <p:cNvPicPr>
            <a:picLocks noChangeAspect="1"/>
          </p:cNvPicPr>
          <p:nvPr userDrawn="1"/>
        </p:nvPicPr>
        <p:blipFill>
          <a:blip r:embed="rId2"/>
          <a:stretch>
            <a:fillRect/>
          </a:stretch>
        </p:blipFill>
        <p:spPr>
          <a:xfrm rot="5400000">
            <a:off x="-2416569" y="2735838"/>
            <a:ext cx="6858000" cy="1386321"/>
          </a:xfrm>
          <a:prstGeom prst="rect">
            <a:avLst/>
          </a:prstGeom>
        </p:spPr>
      </p:pic>
      <p:sp>
        <p:nvSpPr>
          <p:cNvPr id="2" name="Tittel 1">
            <a:extLst>
              <a:ext uri="{FF2B5EF4-FFF2-40B4-BE49-F238E27FC236}">
                <a16:creationId xmlns:a16="http://schemas.microsoft.com/office/drawing/2014/main" id="{BB43BAC2-4C4A-3EFC-3878-1E9341A0E595}"/>
              </a:ext>
            </a:extLst>
          </p:cNvPr>
          <p:cNvSpPr>
            <a:spLocks noGrp="1"/>
          </p:cNvSpPr>
          <p:nvPr>
            <p:ph type="title"/>
          </p:nvPr>
        </p:nvSpPr>
        <p:spPr>
          <a:xfrm>
            <a:off x="2216424" y="506896"/>
            <a:ext cx="8408505" cy="1123121"/>
          </a:xfrm>
        </p:spPr>
        <p:txBody>
          <a:bodyPr/>
          <a:lstStyle>
            <a:lvl1pPr>
              <a:defRPr>
                <a:solidFill>
                  <a:schemeClr val="bg2"/>
                </a:solidFill>
              </a:defRPr>
            </a:lvl1pPr>
          </a:lstStyle>
          <a:p>
            <a:r>
              <a:rPr lang="nb-NO"/>
              <a:t>Klikk for å redigere tittelstil</a:t>
            </a:r>
            <a:endParaRPr lang="nb-NO" dirty="0"/>
          </a:p>
        </p:txBody>
      </p:sp>
      <p:sp>
        <p:nvSpPr>
          <p:cNvPr id="3" name="Plassholder for innhold 2">
            <a:extLst>
              <a:ext uri="{FF2B5EF4-FFF2-40B4-BE49-F238E27FC236}">
                <a16:creationId xmlns:a16="http://schemas.microsoft.com/office/drawing/2014/main" id="{0E844108-7B3C-8819-D280-ECBD30F25828}"/>
              </a:ext>
            </a:extLst>
          </p:cNvPr>
          <p:cNvSpPr>
            <a:spLocks noGrp="1"/>
          </p:cNvSpPr>
          <p:nvPr>
            <p:ph idx="1"/>
          </p:nvPr>
        </p:nvSpPr>
        <p:spPr>
          <a:xfrm>
            <a:off x="2216426" y="1769164"/>
            <a:ext cx="8408504" cy="4293705"/>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pic>
        <p:nvPicPr>
          <p:cNvPr id="9" name="Bilde 8" descr="Et bilde som inneholder tekst, Font, skjermbilde, Grafikk&#10;&#10;KI-generert innhold kan være feil.">
            <a:extLst>
              <a:ext uri="{FF2B5EF4-FFF2-40B4-BE49-F238E27FC236}">
                <a16:creationId xmlns:a16="http://schemas.microsoft.com/office/drawing/2014/main" id="{264FD5CB-A13F-61B9-3920-D66B3DE8589E}"/>
              </a:ext>
            </a:extLst>
          </p:cNvPr>
          <p:cNvPicPr>
            <a:picLocks noChangeAspect="1"/>
          </p:cNvPicPr>
          <p:nvPr userDrawn="1"/>
        </p:nvPicPr>
        <p:blipFill>
          <a:blip r:embed="rId3"/>
          <a:stretch>
            <a:fillRect/>
          </a:stretch>
        </p:blipFill>
        <p:spPr>
          <a:xfrm>
            <a:off x="10428406" y="5760524"/>
            <a:ext cx="1289820" cy="735440"/>
          </a:xfrm>
          <a:prstGeom prst="rect">
            <a:avLst/>
          </a:prstGeom>
        </p:spPr>
      </p:pic>
    </p:spTree>
    <p:extLst>
      <p:ext uri="{BB962C8B-B14F-4D97-AF65-F5344CB8AC3E}">
        <p14:creationId xmlns:p14="http://schemas.microsoft.com/office/powerpoint/2010/main" val="978631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5C93834-7403-21E4-CE80-94DD34CF55AB}"/>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BC859D80-F8B5-25B3-26A1-B7420CFFBAB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b-NO"/>
              <a:t>Klikk for å redigere tekststiler i malen</a:t>
            </a:r>
          </a:p>
        </p:txBody>
      </p:sp>
    </p:spTree>
    <p:extLst>
      <p:ext uri="{BB962C8B-B14F-4D97-AF65-F5344CB8AC3E}">
        <p14:creationId xmlns:p14="http://schemas.microsoft.com/office/powerpoint/2010/main" val="853869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1_Deloverskrift">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0FFF427E-C0DA-1C98-7CF1-6CCA228DDD81}"/>
              </a:ext>
            </a:extLst>
          </p:cNvPr>
          <p:cNvSpPr/>
          <p:nvPr userDrawn="1"/>
        </p:nvSpPr>
        <p:spPr>
          <a:xfrm>
            <a:off x="0" y="0"/>
            <a:ext cx="12192000" cy="6858000"/>
          </a:xfrm>
          <a:prstGeom prst="rect">
            <a:avLst/>
          </a:prstGeom>
          <a:solidFill>
            <a:schemeClr val="tx2"/>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nb-NO"/>
          </a:p>
        </p:txBody>
      </p:sp>
      <p:sp>
        <p:nvSpPr>
          <p:cNvPr id="2" name="Tittel 1">
            <a:extLst>
              <a:ext uri="{FF2B5EF4-FFF2-40B4-BE49-F238E27FC236}">
                <a16:creationId xmlns:a16="http://schemas.microsoft.com/office/drawing/2014/main" id="{05C93834-7403-21E4-CE80-94DD34CF55AB}"/>
              </a:ext>
            </a:extLst>
          </p:cNvPr>
          <p:cNvSpPr>
            <a:spLocks noGrp="1"/>
          </p:cNvSpPr>
          <p:nvPr>
            <p:ph type="title"/>
          </p:nvPr>
        </p:nvSpPr>
        <p:spPr>
          <a:xfrm>
            <a:off x="831850" y="1709738"/>
            <a:ext cx="10515600" cy="2852737"/>
          </a:xfrm>
        </p:spPr>
        <p:txBody>
          <a:bodyPr anchor="b"/>
          <a:lstStyle>
            <a:lvl1pPr>
              <a:defRPr sz="6000">
                <a:solidFill>
                  <a:schemeClr val="bg2"/>
                </a:solidFill>
              </a:defRPr>
            </a:lvl1pPr>
          </a:lstStyle>
          <a:p>
            <a:r>
              <a:rPr lang="nb-NO"/>
              <a:t>Klikk for å redigere tittelstil</a:t>
            </a:r>
            <a:endParaRPr lang="nb-NO" dirty="0"/>
          </a:p>
        </p:txBody>
      </p:sp>
      <p:sp>
        <p:nvSpPr>
          <p:cNvPr id="3" name="Plassholder for tekst 2">
            <a:extLst>
              <a:ext uri="{FF2B5EF4-FFF2-40B4-BE49-F238E27FC236}">
                <a16:creationId xmlns:a16="http://schemas.microsoft.com/office/drawing/2014/main" id="{BC859D80-F8B5-25B3-26A1-B7420CFFBAB3}"/>
              </a:ext>
            </a:extLst>
          </p:cNvPr>
          <p:cNvSpPr>
            <a:spLocks noGrp="1"/>
          </p:cNvSpPr>
          <p:nvPr>
            <p:ph type="body" idx="1"/>
          </p:nvPr>
        </p:nvSpPr>
        <p:spPr>
          <a:xfrm>
            <a:off x="831850" y="4589463"/>
            <a:ext cx="10515600" cy="1500187"/>
          </a:xfrm>
        </p:spPr>
        <p:txBody>
          <a:bodyPr/>
          <a:lstStyle>
            <a:lvl1pPr marL="0" indent="0">
              <a:buNone/>
              <a:defRPr sz="2400">
                <a:solidFill>
                  <a:schemeClr val="bg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b-NO"/>
              <a:t>Klikk for å redigere tekststiler i malen</a:t>
            </a:r>
          </a:p>
        </p:txBody>
      </p:sp>
      <p:pic>
        <p:nvPicPr>
          <p:cNvPr id="6" name="Bilde 5" descr="Et bilde som inneholder tekst, Font, skjermbilde, Grafikk&#10;&#10;KI-generert innhold kan være feil.">
            <a:extLst>
              <a:ext uri="{FF2B5EF4-FFF2-40B4-BE49-F238E27FC236}">
                <a16:creationId xmlns:a16="http://schemas.microsoft.com/office/drawing/2014/main" id="{271611C7-2896-6B7C-85D2-55D736BA58B9}"/>
              </a:ext>
            </a:extLst>
          </p:cNvPr>
          <p:cNvPicPr>
            <a:picLocks noChangeAspect="1"/>
          </p:cNvPicPr>
          <p:nvPr userDrawn="1"/>
        </p:nvPicPr>
        <p:blipFill>
          <a:blip r:embed="rId2"/>
          <a:stretch>
            <a:fillRect/>
          </a:stretch>
        </p:blipFill>
        <p:spPr>
          <a:xfrm>
            <a:off x="10428406" y="5760524"/>
            <a:ext cx="1289820" cy="735440"/>
          </a:xfrm>
          <a:prstGeom prst="rect">
            <a:avLst/>
          </a:prstGeom>
        </p:spPr>
      </p:pic>
    </p:spTree>
    <p:extLst>
      <p:ext uri="{BB962C8B-B14F-4D97-AF65-F5344CB8AC3E}">
        <p14:creationId xmlns:p14="http://schemas.microsoft.com/office/powerpoint/2010/main" val="197204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A03DC54-D08D-AF64-9924-A33BD8152115}"/>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1C3D97F4-DDAF-AD73-A091-4DDF0A7BB85A}"/>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4C211877-CDC7-CEF7-5A84-CBAE94807C3B}"/>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955778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1_To innholdsdeler">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37114402-1CB7-9DA1-C65D-1E14318AE6D7}"/>
              </a:ext>
            </a:extLst>
          </p:cNvPr>
          <p:cNvSpPr/>
          <p:nvPr userDrawn="1"/>
        </p:nvSpPr>
        <p:spPr>
          <a:xfrm>
            <a:off x="0" y="0"/>
            <a:ext cx="12192000" cy="6858000"/>
          </a:xfrm>
          <a:prstGeom prst="rect">
            <a:avLst/>
          </a:prstGeom>
          <a:solidFill>
            <a:schemeClr val="tx2"/>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nb-NO"/>
          </a:p>
        </p:txBody>
      </p:sp>
      <p:sp>
        <p:nvSpPr>
          <p:cNvPr id="2" name="Tittel 1">
            <a:extLst>
              <a:ext uri="{FF2B5EF4-FFF2-40B4-BE49-F238E27FC236}">
                <a16:creationId xmlns:a16="http://schemas.microsoft.com/office/drawing/2014/main" id="{FA03DC54-D08D-AF64-9924-A33BD8152115}"/>
              </a:ext>
            </a:extLst>
          </p:cNvPr>
          <p:cNvSpPr>
            <a:spLocks noGrp="1"/>
          </p:cNvSpPr>
          <p:nvPr>
            <p:ph type="title"/>
          </p:nvPr>
        </p:nvSpPr>
        <p:spPr/>
        <p:txBody>
          <a:bodyPr/>
          <a:lstStyle>
            <a:lvl1pPr>
              <a:defRPr>
                <a:solidFill>
                  <a:schemeClr val="bg2"/>
                </a:solidFill>
              </a:defRPr>
            </a:lvl1pPr>
          </a:lstStyle>
          <a:p>
            <a:r>
              <a:rPr lang="nb-NO"/>
              <a:t>Klikk for å redigere tittelstil</a:t>
            </a:r>
            <a:endParaRPr lang="nb-NO" dirty="0"/>
          </a:p>
        </p:txBody>
      </p:sp>
      <p:sp>
        <p:nvSpPr>
          <p:cNvPr id="3" name="Plassholder for innhold 2">
            <a:extLst>
              <a:ext uri="{FF2B5EF4-FFF2-40B4-BE49-F238E27FC236}">
                <a16:creationId xmlns:a16="http://schemas.microsoft.com/office/drawing/2014/main" id="{1C3D97F4-DDAF-AD73-A091-4DDF0A7BB85A}"/>
              </a:ext>
            </a:extLst>
          </p:cNvPr>
          <p:cNvSpPr>
            <a:spLocks noGrp="1"/>
          </p:cNvSpPr>
          <p:nvPr>
            <p:ph sz="half" idx="1"/>
          </p:nvPr>
        </p:nvSpPr>
        <p:spPr>
          <a:xfrm>
            <a:off x="838200" y="1825625"/>
            <a:ext cx="5181600" cy="435133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4C211877-CDC7-CEF7-5A84-CBAE94807C3B}"/>
              </a:ext>
            </a:extLst>
          </p:cNvPr>
          <p:cNvSpPr>
            <a:spLocks noGrp="1"/>
          </p:cNvSpPr>
          <p:nvPr>
            <p:ph sz="half" idx="2"/>
          </p:nvPr>
        </p:nvSpPr>
        <p:spPr>
          <a:xfrm>
            <a:off x="6172200" y="1825625"/>
            <a:ext cx="5181600" cy="435133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pic>
        <p:nvPicPr>
          <p:cNvPr id="6" name="Bilde 5" descr="Et bilde som inneholder tekst, Font, skjermbilde, Grafikk&#10;&#10;KI-generert innhold kan være feil.">
            <a:extLst>
              <a:ext uri="{FF2B5EF4-FFF2-40B4-BE49-F238E27FC236}">
                <a16:creationId xmlns:a16="http://schemas.microsoft.com/office/drawing/2014/main" id="{D4749677-2CDA-72CA-7CC0-52CAF0CDC4E8}"/>
              </a:ext>
            </a:extLst>
          </p:cNvPr>
          <p:cNvPicPr>
            <a:picLocks noChangeAspect="1"/>
          </p:cNvPicPr>
          <p:nvPr userDrawn="1"/>
        </p:nvPicPr>
        <p:blipFill>
          <a:blip r:embed="rId2"/>
          <a:stretch>
            <a:fillRect/>
          </a:stretch>
        </p:blipFill>
        <p:spPr>
          <a:xfrm>
            <a:off x="10428406" y="5760524"/>
            <a:ext cx="1289820" cy="735440"/>
          </a:xfrm>
          <a:prstGeom prst="rect">
            <a:avLst/>
          </a:prstGeom>
        </p:spPr>
      </p:pic>
    </p:spTree>
    <p:extLst>
      <p:ext uri="{BB962C8B-B14F-4D97-AF65-F5344CB8AC3E}">
        <p14:creationId xmlns:p14="http://schemas.microsoft.com/office/powerpoint/2010/main" val="3887170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9254199-D7E3-4046-5A0D-8BCAD42D5C30}"/>
              </a:ext>
            </a:extLst>
          </p:cNvPr>
          <p:cNvSpPr>
            <a:spLocks noGrp="1"/>
          </p:cNvSpPr>
          <p:nvPr>
            <p:ph type="title"/>
          </p:nvPr>
        </p:nvSpPr>
        <p:spPr>
          <a:xfrm>
            <a:off x="839788" y="365125"/>
            <a:ext cx="10515600" cy="1325563"/>
          </a:xfrm>
        </p:spPr>
        <p:txBody>
          <a:bodyPr/>
          <a:lstStyle/>
          <a:p>
            <a:r>
              <a:rPr lang="nb-NO"/>
              <a:t>Klikk for å redigere tittelstil</a:t>
            </a:r>
            <a:endParaRPr lang="nb-NO" dirty="0"/>
          </a:p>
        </p:txBody>
      </p:sp>
      <p:sp>
        <p:nvSpPr>
          <p:cNvPr id="3" name="Plassholder for tekst 2">
            <a:extLst>
              <a:ext uri="{FF2B5EF4-FFF2-40B4-BE49-F238E27FC236}">
                <a16:creationId xmlns:a16="http://schemas.microsoft.com/office/drawing/2014/main" id="{8621F898-E26F-B931-B135-E92760CAF409}"/>
              </a:ext>
            </a:extLst>
          </p:cNvPr>
          <p:cNvSpPr>
            <a:spLocks noGrp="1"/>
          </p:cNvSpPr>
          <p:nvPr>
            <p:ph type="body" idx="1"/>
          </p:nvPr>
        </p:nvSpPr>
        <p:spPr>
          <a:xfrm>
            <a:off x="839788" y="1681163"/>
            <a:ext cx="8253412" cy="823912"/>
          </a:xfrm>
        </p:spPr>
        <p:txBody>
          <a:bodyPr anchor="b">
            <a:norm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4AEE0F7B-922A-86BC-7398-F0331910E4B8}"/>
              </a:ext>
            </a:extLst>
          </p:cNvPr>
          <p:cNvSpPr>
            <a:spLocks noGrp="1"/>
          </p:cNvSpPr>
          <p:nvPr>
            <p:ph sz="half" idx="2"/>
          </p:nvPr>
        </p:nvSpPr>
        <p:spPr>
          <a:xfrm>
            <a:off x="839788" y="2505075"/>
            <a:ext cx="8253412"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1027411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C0DF3EF1-EE6C-2EA6-675B-234BB6363F31}"/>
              </a:ext>
            </a:extLst>
          </p:cNvPr>
          <p:cNvSpPr>
            <a:spLocks noGrp="1"/>
          </p:cNvSpPr>
          <p:nvPr>
            <p:ph type="title"/>
          </p:nvPr>
        </p:nvSpPr>
        <p:spPr>
          <a:xfrm>
            <a:off x="838200" y="506896"/>
            <a:ext cx="10515600" cy="1123121"/>
          </a:xfrm>
          <a:prstGeom prst="rect">
            <a:avLst/>
          </a:prstGeom>
        </p:spPr>
        <p:txBody>
          <a:bodyPr vert="horz" lIns="91440" tIns="45720" rIns="91440" bIns="45720" rtlCol="0" anchor="ctr">
            <a:normAutofit/>
          </a:bodyPr>
          <a:lstStyle/>
          <a:p>
            <a:r>
              <a:rPr lang="nb-NO" dirty="0"/>
              <a:t>Klikk for å redigere tittelstil</a:t>
            </a:r>
          </a:p>
        </p:txBody>
      </p:sp>
      <p:sp>
        <p:nvSpPr>
          <p:cNvPr id="3" name="Plassholder for tekst 2">
            <a:extLst>
              <a:ext uri="{FF2B5EF4-FFF2-40B4-BE49-F238E27FC236}">
                <a16:creationId xmlns:a16="http://schemas.microsoft.com/office/drawing/2014/main" id="{82827AA5-6092-2078-37FE-DA797912EB3E}"/>
              </a:ext>
            </a:extLst>
          </p:cNvPr>
          <p:cNvSpPr>
            <a:spLocks noGrp="1"/>
          </p:cNvSpPr>
          <p:nvPr>
            <p:ph type="body" idx="1"/>
          </p:nvPr>
        </p:nvSpPr>
        <p:spPr>
          <a:xfrm>
            <a:off x="838200" y="1769164"/>
            <a:ext cx="10515600" cy="4293705"/>
          </a:xfrm>
          <a:prstGeom prst="rect">
            <a:avLst/>
          </a:prstGeom>
        </p:spPr>
        <p:txBody>
          <a:bodyPr vert="horz" lIns="91440" tIns="45720" rIns="91440" bIns="4572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5" name="Bilde 4" descr="Et bilde som inneholder sort, mørke&#10;&#10;KI-generert innhold kan være feil.">
            <a:extLst>
              <a:ext uri="{FF2B5EF4-FFF2-40B4-BE49-F238E27FC236}">
                <a16:creationId xmlns:a16="http://schemas.microsoft.com/office/drawing/2014/main" id="{965C2603-2D51-0E57-2634-5AD221819335}"/>
              </a:ext>
            </a:extLst>
          </p:cNvPr>
          <p:cNvPicPr>
            <a:picLocks noChangeAspect="1"/>
          </p:cNvPicPr>
          <p:nvPr userDrawn="1"/>
        </p:nvPicPr>
        <p:blipFill>
          <a:blip r:embed="rId20"/>
          <a:stretch>
            <a:fillRect/>
          </a:stretch>
        </p:blipFill>
        <p:spPr>
          <a:xfrm>
            <a:off x="10427595" y="5761326"/>
            <a:ext cx="1290011" cy="735549"/>
          </a:xfrm>
          <a:prstGeom prst="rect">
            <a:avLst/>
          </a:prstGeom>
        </p:spPr>
      </p:pic>
    </p:spTree>
    <p:extLst>
      <p:ext uri="{BB962C8B-B14F-4D97-AF65-F5344CB8AC3E}">
        <p14:creationId xmlns:p14="http://schemas.microsoft.com/office/powerpoint/2010/main" val="2167736526"/>
      </p:ext>
    </p:extLst>
  </p:cSld>
  <p:clrMap bg1="lt1" tx1="dk1" bg2="lt2" tx2="dk2" accent1="accent1" accent2="accent2" accent3="accent3" accent4="accent4" accent5="accent5" accent6="accent6" hlink="hlink" folHlink="folHlink"/>
  <p:sldLayoutIdLst>
    <p:sldLayoutId id="2147483649" r:id="rId1"/>
    <p:sldLayoutId id="2147483664" r:id="rId2"/>
    <p:sldLayoutId id="2147483650" r:id="rId3"/>
    <p:sldLayoutId id="2147483658" r:id="rId4"/>
    <p:sldLayoutId id="2147483651" r:id="rId5"/>
    <p:sldLayoutId id="2147483660" r:id="rId6"/>
    <p:sldLayoutId id="2147483652" r:id="rId7"/>
    <p:sldLayoutId id="2147483659" r:id="rId8"/>
    <p:sldLayoutId id="2147483653" r:id="rId9"/>
    <p:sldLayoutId id="2147483661" r:id="rId10"/>
    <p:sldLayoutId id="2147483654" r:id="rId11"/>
    <p:sldLayoutId id="2147483662" r:id="rId12"/>
    <p:sldLayoutId id="2147483655" r:id="rId13"/>
    <p:sldLayoutId id="2147483663" r:id="rId14"/>
    <p:sldLayoutId id="2147483665" r:id="rId15"/>
    <p:sldLayoutId id="2147483666" r:id="rId16"/>
    <p:sldLayoutId id="2147483667" r:id="rId17"/>
    <p:sldLayoutId id="2147483668" r:id="rId18"/>
  </p:sldLayoutIdLst>
  <p:txStyles>
    <p:titleStyle>
      <a:lvl1pPr algn="l" defTabSz="914400" rtl="0" eaLnBrk="1" latinLnBrk="0" hangingPunct="1">
        <a:lnSpc>
          <a:spcPct val="90000"/>
        </a:lnSpc>
        <a:spcBef>
          <a:spcPct val="0"/>
        </a:spcBef>
        <a:buNone/>
        <a:defRPr sz="4400" b="1" kern="1200">
          <a:solidFill>
            <a:schemeClr val="tx1"/>
          </a:solidFill>
          <a:latin typeface="Space Grotesk" pitchFamily="2" charset="77"/>
          <a:ea typeface="+mj-ea"/>
          <a:cs typeface="Space Grotesk" pitchFamily="2" charset="77"/>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Space Grotesk" pitchFamily="2" charset="77"/>
          <a:ea typeface="+mn-ea"/>
          <a:cs typeface="Space Grotesk" pitchFamily="2" charset="77"/>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Space Grotesk" pitchFamily="2" charset="77"/>
          <a:ea typeface="+mn-ea"/>
          <a:cs typeface="Space Grotesk" pitchFamily="2" charset="77"/>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pace Grotesk" pitchFamily="2" charset="77"/>
          <a:ea typeface="+mn-ea"/>
          <a:cs typeface="Space Grotesk" pitchFamily="2" charset="77"/>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pace Grotesk" pitchFamily="2" charset="77"/>
          <a:ea typeface="+mn-ea"/>
          <a:cs typeface="Space Grotesk" pitchFamily="2" charset="77"/>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pace Grotesk" pitchFamily="2" charset="77"/>
          <a:ea typeface="+mn-ea"/>
          <a:cs typeface="Space Grotesk"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CD60B8F-E182-F9B2-1595-3722DE41F02E}"/>
              </a:ext>
            </a:extLst>
          </p:cNvPr>
          <p:cNvSpPr>
            <a:spLocks noGrp="1"/>
          </p:cNvSpPr>
          <p:nvPr>
            <p:ph type="ctrTitle"/>
          </p:nvPr>
        </p:nvSpPr>
        <p:spPr/>
        <p:txBody>
          <a:bodyPr/>
          <a:lstStyle/>
          <a:p>
            <a:r>
              <a:rPr lang="nb-NO" b="1" dirty="0"/>
              <a:t>Mal for </a:t>
            </a:r>
            <a:r>
              <a:rPr lang="nb-NO" b="1" dirty="0" err="1"/>
              <a:t>pitch</a:t>
            </a:r>
            <a:r>
              <a:rPr lang="nb-NO" b="1" dirty="0"/>
              <a:t> </a:t>
            </a:r>
            <a:r>
              <a:rPr lang="nb-NO" b="1" dirty="0" err="1"/>
              <a:t>deck</a:t>
            </a:r>
            <a:endParaRPr lang="nb-NO" b="1" dirty="0"/>
          </a:p>
        </p:txBody>
      </p:sp>
      <p:sp>
        <p:nvSpPr>
          <p:cNvPr id="3" name="Undertittel 2">
            <a:extLst>
              <a:ext uri="{FF2B5EF4-FFF2-40B4-BE49-F238E27FC236}">
                <a16:creationId xmlns:a16="http://schemas.microsoft.com/office/drawing/2014/main" id="{739C438B-2179-C334-008C-2376BF270996}"/>
              </a:ext>
            </a:extLst>
          </p:cNvPr>
          <p:cNvSpPr>
            <a:spLocks noGrp="1"/>
          </p:cNvSpPr>
          <p:nvPr>
            <p:ph type="subTitle" idx="1"/>
          </p:nvPr>
        </p:nvSpPr>
        <p:spPr>
          <a:xfrm>
            <a:off x="838200" y="3250096"/>
            <a:ext cx="6521824" cy="1669774"/>
          </a:xfrm>
        </p:spPr>
        <p:txBody>
          <a:bodyPr/>
          <a:lstStyle/>
          <a:p>
            <a:r>
              <a:rPr lang="nb-NO" dirty="0"/>
              <a:t>Anbefalt innhold basert på investeringskriteriene til Sápmi </a:t>
            </a:r>
            <a:r>
              <a:rPr lang="nb-NO" dirty="0" err="1"/>
              <a:t>Invest</a:t>
            </a:r>
            <a:endParaRPr lang="nb-NO" dirty="0"/>
          </a:p>
        </p:txBody>
      </p:sp>
    </p:spTree>
    <p:extLst>
      <p:ext uri="{BB962C8B-B14F-4D97-AF65-F5344CB8AC3E}">
        <p14:creationId xmlns:p14="http://schemas.microsoft.com/office/powerpoint/2010/main" val="3380743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756A4B-B52D-1658-CB70-08BE5FCFED06}"/>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2A3E90B3-B8F8-4C6E-79EA-AD6C0382F40D}"/>
              </a:ext>
            </a:extLst>
          </p:cNvPr>
          <p:cNvSpPr>
            <a:spLocks noGrp="1"/>
          </p:cNvSpPr>
          <p:nvPr>
            <p:ph type="title"/>
          </p:nvPr>
        </p:nvSpPr>
        <p:spPr/>
        <p:txBody>
          <a:bodyPr/>
          <a:lstStyle/>
          <a:p>
            <a:r>
              <a:rPr lang="nb-NO" dirty="0"/>
              <a:t>9. </a:t>
            </a:r>
            <a:r>
              <a:rPr lang="nb-NO" dirty="0" err="1"/>
              <a:t>Traction</a:t>
            </a:r>
            <a:r>
              <a:rPr lang="nb-NO" dirty="0"/>
              <a:t> / Pipeline </a:t>
            </a:r>
          </a:p>
        </p:txBody>
      </p:sp>
      <p:sp>
        <p:nvSpPr>
          <p:cNvPr id="3" name="Plassholder for innhold 2">
            <a:extLst>
              <a:ext uri="{FF2B5EF4-FFF2-40B4-BE49-F238E27FC236}">
                <a16:creationId xmlns:a16="http://schemas.microsoft.com/office/drawing/2014/main" id="{188DE45A-CF47-1D2B-9540-ABB5D894CC80}"/>
              </a:ext>
            </a:extLst>
          </p:cNvPr>
          <p:cNvSpPr>
            <a:spLocks noGrp="1"/>
          </p:cNvSpPr>
          <p:nvPr>
            <p:ph sz="half" idx="1"/>
          </p:nvPr>
        </p:nvSpPr>
        <p:spPr>
          <a:xfrm>
            <a:off x="838199" y="1825625"/>
            <a:ext cx="9669557" cy="4351338"/>
          </a:xfrm>
        </p:spPr>
        <p:txBody>
          <a:bodyPr vert="horz" lIns="91440" tIns="45720" rIns="91440" bIns="45720" rtlCol="0" anchor="t">
            <a:normAutofit/>
          </a:bodyPr>
          <a:lstStyle/>
          <a:p>
            <a:pPr marL="0" indent="0">
              <a:buNone/>
            </a:pPr>
            <a:r>
              <a:rPr lang="nb-NO" sz="2500" b="1" dirty="0">
                <a:latin typeface="Space Grotesk"/>
              </a:rPr>
              <a:t>Svar på spørsmålene:</a:t>
            </a:r>
            <a:endParaRPr lang="en-US" sz="2500" dirty="0">
              <a:latin typeface="Space Grotesk"/>
            </a:endParaRPr>
          </a:p>
          <a:p>
            <a:pPr>
              <a:buFont typeface="Arial"/>
              <a:buChar char="•"/>
            </a:pPr>
            <a:r>
              <a:rPr lang="nb-NO" sz="2500" dirty="0">
                <a:latin typeface="Space Grotesk"/>
              </a:rPr>
              <a:t>Hvor mye fremgang</a:t>
            </a:r>
            <a:r>
              <a:rPr lang="se-NO" sz="2500" dirty="0">
                <a:latin typeface="Space Grotesk"/>
              </a:rPr>
              <a:t> </a:t>
            </a:r>
            <a:r>
              <a:rPr lang="nb-NO" sz="2500" dirty="0">
                <a:latin typeface="Space Grotesk"/>
              </a:rPr>
              <a:t>har dere gjort for å bevise </a:t>
            </a:r>
            <a:r>
              <a:rPr lang="nb-NO" sz="2500" err="1">
                <a:latin typeface="Space Grotesk"/>
              </a:rPr>
              <a:t>product</a:t>
            </a:r>
            <a:r>
              <a:rPr lang="nb-NO" sz="2500" dirty="0">
                <a:latin typeface="Space Grotesk"/>
              </a:rPr>
              <a:t>/</a:t>
            </a:r>
            <a:r>
              <a:rPr lang="nb-NO" sz="2500" err="1">
                <a:latin typeface="Space Grotesk"/>
              </a:rPr>
              <a:t>market</a:t>
            </a:r>
            <a:r>
              <a:rPr lang="nb-NO" sz="2500" dirty="0">
                <a:latin typeface="Space Grotesk"/>
              </a:rPr>
              <a:t> </a:t>
            </a:r>
            <a:r>
              <a:rPr lang="nb-NO" sz="2500" err="1">
                <a:latin typeface="Space Grotesk"/>
              </a:rPr>
              <a:t>fit</a:t>
            </a:r>
            <a:r>
              <a:rPr lang="nb-NO" sz="2500" dirty="0">
                <a:latin typeface="Space Grotesk"/>
              </a:rPr>
              <a:t>?</a:t>
            </a:r>
            <a:endParaRPr lang="en-US" sz="2500" dirty="0">
              <a:latin typeface="Space Grotesk"/>
            </a:endParaRPr>
          </a:p>
          <a:p>
            <a:pPr>
              <a:buFont typeface="Arial"/>
              <a:buChar char="•"/>
            </a:pPr>
            <a:r>
              <a:rPr lang="nb-NO" sz="2500" dirty="0">
                <a:latin typeface="Space Grotesk"/>
              </a:rPr>
              <a:t>Hvor mye </a:t>
            </a:r>
            <a:r>
              <a:rPr lang="nb-NO" sz="2500" err="1">
                <a:latin typeface="Space Grotesk"/>
              </a:rPr>
              <a:t>salgsmomentum</a:t>
            </a:r>
            <a:r>
              <a:rPr lang="se-NO" sz="2500">
                <a:latin typeface="Space Grotesk"/>
              </a:rPr>
              <a:t> (traction)</a:t>
            </a:r>
            <a:r>
              <a:rPr lang="nb-NO" sz="2500" dirty="0">
                <a:latin typeface="Space Grotesk"/>
              </a:rPr>
              <a:t> har dere?</a:t>
            </a:r>
            <a:endParaRPr lang="en-US" sz="2500" dirty="0">
              <a:latin typeface="Space Grotesk"/>
            </a:endParaRPr>
          </a:p>
          <a:p>
            <a:pPr>
              <a:buFont typeface="Arial,Sans-Serif"/>
              <a:buChar char="•"/>
            </a:pPr>
            <a:endParaRPr lang="nb-NO" sz="2500" dirty="0"/>
          </a:p>
          <a:p>
            <a:pPr marL="0" indent="0">
              <a:buNone/>
            </a:pPr>
            <a:r>
              <a:rPr lang="nb-NO" sz="1400" b="1" dirty="0">
                <a:latin typeface="Space Grotesk"/>
              </a:rPr>
              <a:t>Hovedmål:</a:t>
            </a:r>
            <a:endParaRPr lang="en-US" sz="1400" dirty="0">
              <a:latin typeface="Space Grotesk"/>
            </a:endParaRPr>
          </a:p>
          <a:p>
            <a:pPr>
              <a:buFont typeface="Arial"/>
              <a:buChar char="•"/>
            </a:pPr>
            <a:r>
              <a:rPr lang="nb-NO" sz="1400" dirty="0">
                <a:latin typeface="Space Grotesk"/>
              </a:rPr>
              <a:t>Dette er en av de viktigste </a:t>
            </a:r>
            <a:r>
              <a:rPr lang="nb-NO" sz="1400" dirty="0" err="1">
                <a:latin typeface="Space Grotesk"/>
              </a:rPr>
              <a:t>slidene</a:t>
            </a:r>
            <a:r>
              <a:rPr lang="nb-NO" sz="1400" dirty="0">
                <a:latin typeface="Space Grotesk"/>
              </a:rPr>
              <a:t> som viser hvor mange kunder og strategiske partnere som allerede har betalt for deres produkt, eller har minst bevist en troverdig interesse i deres løsning. </a:t>
            </a:r>
            <a:endParaRPr lang="en-US" sz="1400" dirty="0">
              <a:latin typeface="Space Grotesk"/>
            </a:endParaRPr>
          </a:p>
          <a:p>
            <a:pPr>
              <a:buFont typeface="Arial"/>
              <a:buChar char="•"/>
            </a:pPr>
            <a:r>
              <a:rPr lang="nb-NO" sz="1400" dirty="0">
                <a:latin typeface="Space Grotesk"/>
              </a:rPr>
              <a:t>Investor bør vite nøyaktig hvor langt dere har kommet i omsetning eller annen </a:t>
            </a:r>
            <a:r>
              <a:rPr lang="nb-NO" sz="1400" dirty="0" err="1">
                <a:latin typeface="Space Grotesk"/>
              </a:rPr>
              <a:t>traction</a:t>
            </a:r>
            <a:r>
              <a:rPr lang="nb-NO" sz="1400" dirty="0">
                <a:latin typeface="Space Grotesk"/>
              </a:rPr>
              <a:t> dere har. </a:t>
            </a:r>
            <a:endParaRPr lang="en-US" sz="1400" dirty="0">
              <a:latin typeface="Space Grotesk"/>
            </a:endParaRPr>
          </a:p>
          <a:p>
            <a:pPr>
              <a:buFont typeface="Arial"/>
              <a:buChar char="•"/>
            </a:pPr>
            <a:r>
              <a:rPr lang="nb-NO" sz="1400" b="1" dirty="0">
                <a:latin typeface="Space Grotesk"/>
              </a:rPr>
              <a:t>B2C:</a:t>
            </a:r>
            <a:r>
              <a:rPr lang="nb-NO" sz="1400" dirty="0">
                <a:latin typeface="Space Grotesk"/>
              </a:rPr>
              <a:t> Presenter gjerne data for salgsvekst måned for måned.</a:t>
            </a:r>
            <a:endParaRPr lang="en-US" sz="1400" dirty="0">
              <a:latin typeface="Space Grotesk"/>
            </a:endParaRPr>
          </a:p>
          <a:p>
            <a:pPr>
              <a:buFont typeface="Arial"/>
              <a:buChar char="•"/>
            </a:pPr>
            <a:r>
              <a:rPr lang="nb-NO" sz="1400" b="1" dirty="0">
                <a:latin typeface="Space Grotesk"/>
              </a:rPr>
              <a:t>B2B:</a:t>
            </a:r>
            <a:r>
              <a:rPr lang="nb-NO" sz="1400" dirty="0">
                <a:latin typeface="Space Grotesk"/>
              </a:rPr>
              <a:t> Vis en pipeline med kunder dere er i faktisk dialog med, og gjerne realistiske verdier på kontraktene.</a:t>
            </a:r>
            <a:endParaRPr lang="en-US" sz="1400" dirty="0">
              <a:latin typeface="Space Grotesk"/>
            </a:endParaRPr>
          </a:p>
          <a:p>
            <a:pPr>
              <a:buFont typeface="Arial"/>
              <a:buChar char="•"/>
            </a:pPr>
            <a:r>
              <a:rPr lang="nb-NO" sz="1400" b="1" err="1">
                <a:latin typeface="Space Grotesk"/>
              </a:rPr>
              <a:t>SaaS</a:t>
            </a:r>
            <a:r>
              <a:rPr lang="nb-NO" sz="1400" b="1" dirty="0">
                <a:latin typeface="Space Grotesk"/>
              </a:rPr>
              <a:t>-programvare: </a:t>
            </a:r>
            <a:r>
              <a:rPr lang="nb-NO" sz="1400" dirty="0">
                <a:latin typeface="Space Grotesk"/>
              </a:rPr>
              <a:t>Del månedlig eller årlig gjentakende inntekter (MRR eller ARR) </a:t>
            </a:r>
            <a:endParaRPr lang="en-US" sz="1400" dirty="0">
              <a:latin typeface="Space Grotesk"/>
            </a:endParaRPr>
          </a:p>
          <a:p>
            <a:pPr marL="971550" lvl="1" indent="-285750">
              <a:buFont typeface="Arial"/>
              <a:buChar char="•"/>
            </a:pPr>
            <a:r>
              <a:rPr lang="nb-NO" sz="1400" dirty="0"/>
              <a:t>MRR = </a:t>
            </a:r>
            <a:r>
              <a:rPr lang="nb-NO" sz="1400" dirty="0" err="1"/>
              <a:t>Monthly</a:t>
            </a:r>
            <a:r>
              <a:rPr lang="nb-NO" sz="1400" dirty="0"/>
              <a:t> </a:t>
            </a:r>
            <a:r>
              <a:rPr lang="nb-NO" sz="1400" dirty="0" err="1"/>
              <a:t>Recurring</a:t>
            </a:r>
            <a:r>
              <a:rPr lang="nb-NO" sz="1400" dirty="0"/>
              <a:t> Revenue, ARR = </a:t>
            </a:r>
            <a:r>
              <a:rPr lang="nb-NO" sz="1400" dirty="0" err="1"/>
              <a:t>Annual</a:t>
            </a:r>
            <a:r>
              <a:rPr lang="nb-NO" sz="1400" dirty="0"/>
              <a:t> </a:t>
            </a:r>
            <a:r>
              <a:rPr lang="nb-NO" sz="1400" dirty="0" err="1"/>
              <a:t>Recurring</a:t>
            </a:r>
            <a:r>
              <a:rPr lang="nb-NO" sz="1400" dirty="0"/>
              <a:t> Revenue</a:t>
            </a:r>
            <a:endParaRPr lang="nb-NO" dirty="0"/>
          </a:p>
        </p:txBody>
      </p:sp>
    </p:spTree>
    <p:extLst>
      <p:ext uri="{BB962C8B-B14F-4D97-AF65-F5344CB8AC3E}">
        <p14:creationId xmlns:p14="http://schemas.microsoft.com/office/powerpoint/2010/main" val="147407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585BC-6BEB-8CB3-0D0B-D5E8F031AC17}"/>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48C7AD3C-5495-9803-28E9-9A2449E6864E}"/>
              </a:ext>
            </a:extLst>
          </p:cNvPr>
          <p:cNvSpPr>
            <a:spLocks noGrp="1"/>
          </p:cNvSpPr>
          <p:nvPr>
            <p:ph type="title"/>
          </p:nvPr>
        </p:nvSpPr>
        <p:spPr/>
        <p:txBody>
          <a:bodyPr/>
          <a:lstStyle/>
          <a:p>
            <a:r>
              <a:rPr lang="nb-NO" dirty="0"/>
              <a:t>10. Milepæler</a:t>
            </a:r>
          </a:p>
        </p:txBody>
      </p:sp>
      <p:sp>
        <p:nvSpPr>
          <p:cNvPr id="3" name="Plassholder for innhold 2">
            <a:extLst>
              <a:ext uri="{FF2B5EF4-FFF2-40B4-BE49-F238E27FC236}">
                <a16:creationId xmlns:a16="http://schemas.microsoft.com/office/drawing/2014/main" id="{8BA3B354-D06A-1481-2430-93597BB87705}"/>
              </a:ext>
            </a:extLst>
          </p:cNvPr>
          <p:cNvSpPr>
            <a:spLocks noGrp="1"/>
          </p:cNvSpPr>
          <p:nvPr>
            <p:ph sz="half" idx="1"/>
          </p:nvPr>
        </p:nvSpPr>
        <p:spPr>
          <a:xfrm>
            <a:off x="838199" y="1825625"/>
            <a:ext cx="9519025" cy="4527184"/>
          </a:xfrm>
        </p:spPr>
        <p:txBody>
          <a:bodyPr vert="horz" lIns="91440" tIns="45720" rIns="91440" bIns="45720" rtlCol="0" anchor="t">
            <a:normAutofit lnSpcReduction="10000"/>
          </a:bodyPr>
          <a:lstStyle/>
          <a:p>
            <a:pPr marL="0" indent="0">
              <a:buNone/>
            </a:pPr>
            <a:r>
              <a:rPr lang="nb-NO" sz="2400" b="1" dirty="0">
                <a:latin typeface="Space Grotesk"/>
              </a:rPr>
              <a:t>Svar på spørsmålene:</a:t>
            </a:r>
            <a:endParaRPr lang="en-US" sz="2400" dirty="0">
              <a:latin typeface="Space Grotesk"/>
            </a:endParaRPr>
          </a:p>
          <a:p>
            <a:pPr>
              <a:buFont typeface="Arial"/>
              <a:buChar char="•"/>
            </a:pPr>
            <a:r>
              <a:rPr lang="nb-NO" sz="2400" b="1" dirty="0">
                <a:latin typeface="Space Grotesk"/>
              </a:rPr>
              <a:t>Hvilke viktige milepæler har dere allerede oppnådd?</a:t>
            </a:r>
            <a:endParaRPr lang="en-US" sz="2400" dirty="0">
              <a:latin typeface="Space Grotesk"/>
            </a:endParaRPr>
          </a:p>
          <a:p>
            <a:pPr>
              <a:buFont typeface="Arial"/>
              <a:buChar char="•"/>
            </a:pPr>
            <a:r>
              <a:rPr lang="nb-NO" sz="2400" b="1" dirty="0">
                <a:latin typeface="Space Grotesk"/>
              </a:rPr>
              <a:t>Hvilke kritiske milepæler planlegger dere å nå i løpet av de neste 12 til 36 månedene?</a:t>
            </a:r>
            <a:endParaRPr lang="en-US" sz="2400" dirty="0">
              <a:latin typeface="Space Grotesk"/>
            </a:endParaRPr>
          </a:p>
          <a:p>
            <a:pPr>
              <a:buFont typeface="Arial"/>
              <a:buChar char="•"/>
            </a:pPr>
            <a:endParaRPr lang="nb-NO" sz="3000" dirty="0"/>
          </a:p>
          <a:p>
            <a:pPr marL="0" indent="0">
              <a:buNone/>
            </a:pPr>
            <a:r>
              <a:rPr lang="nb-NO" sz="1800" b="1" dirty="0">
                <a:latin typeface="Space Grotesk"/>
              </a:rPr>
              <a:t>Hovedmål</a:t>
            </a:r>
            <a:r>
              <a:rPr lang="nb-NO" sz="1800" dirty="0">
                <a:latin typeface="Space Grotesk"/>
              </a:rPr>
              <a:t>:</a:t>
            </a:r>
            <a:endParaRPr lang="en-US" sz="1800" dirty="0">
              <a:latin typeface="Space Grotesk"/>
            </a:endParaRPr>
          </a:p>
          <a:p>
            <a:pPr>
              <a:buFont typeface="Arial"/>
              <a:buChar char="•"/>
            </a:pPr>
            <a:r>
              <a:rPr lang="nb-NO" sz="1800" dirty="0">
                <a:latin typeface="Space Grotesk"/>
              </a:rPr>
              <a:t>Vise at dere har oppnådd mye med lite kapital.</a:t>
            </a:r>
            <a:endParaRPr lang="en-US" sz="1800" dirty="0">
              <a:latin typeface="Space Grotesk"/>
            </a:endParaRPr>
          </a:p>
          <a:p>
            <a:pPr>
              <a:buFont typeface="Arial"/>
              <a:buChar char="•"/>
            </a:pPr>
            <a:r>
              <a:rPr lang="nb-NO" sz="1800" dirty="0">
                <a:latin typeface="Space Grotesk"/>
              </a:rPr>
              <a:t>Presentere hvilke milepæler som skal oppnås med finansiering fra denne investeringsrunden. Milepælene bør også knyttes til nøkkeltallene i deres finansielle prognoser, planene for produktutvikling og markedsekspansjon, og når dere planlegger å gjøre de neste to eller tre nye investeringsrundene.</a:t>
            </a:r>
            <a:endParaRPr lang="en-US" sz="1800" dirty="0">
              <a:latin typeface="Space Grotesk"/>
            </a:endParaRPr>
          </a:p>
          <a:p>
            <a:pPr>
              <a:buFont typeface="Arial"/>
              <a:buChar char="•"/>
            </a:pPr>
            <a:r>
              <a:rPr lang="nb-NO" sz="1800" dirty="0"/>
              <a:t>Overbevise om at dere kommer til å oppnå de planlagte milepælene de kommende månedene og årene, som igjen vil øke verdien av selskapet deres betydelig.</a:t>
            </a:r>
            <a:endParaRPr lang="nb-NO" dirty="0"/>
          </a:p>
        </p:txBody>
      </p:sp>
    </p:spTree>
    <p:extLst>
      <p:ext uri="{BB962C8B-B14F-4D97-AF65-F5344CB8AC3E}">
        <p14:creationId xmlns:p14="http://schemas.microsoft.com/office/powerpoint/2010/main" val="3161167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4DEDE-E625-F766-2F17-C1374BECAD7B}"/>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A8A3BE7D-1C6F-F052-FABF-E90816E85605}"/>
              </a:ext>
            </a:extLst>
          </p:cNvPr>
          <p:cNvSpPr>
            <a:spLocks noGrp="1"/>
          </p:cNvSpPr>
          <p:nvPr>
            <p:ph type="title"/>
          </p:nvPr>
        </p:nvSpPr>
        <p:spPr/>
        <p:txBody>
          <a:bodyPr/>
          <a:lstStyle/>
          <a:p>
            <a:r>
              <a:rPr lang="nb-NO" dirty="0"/>
              <a:t>11. Finansielle prognoser</a:t>
            </a:r>
          </a:p>
        </p:txBody>
      </p:sp>
      <p:sp>
        <p:nvSpPr>
          <p:cNvPr id="3" name="Plassholder for innhold 2">
            <a:extLst>
              <a:ext uri="{FF2B5EF4-FFF2-40B4-BE49-F238E27FC236}">
                <a16:creationId xmlns:a16="http://schemas.microsoft.com/office/drawing/2014/main" id="{9CF1CB80-CCD4-450D-7504-BE0AE653684F}"/>
              </a:ext>
            </a:extLst>
          </p:cNvPr>
          <p:cNvSpPr>
            <a:spLocks noGrp="1"/>
          </p:cNvSpPr>
          <p:nvPr>
            <p:ph sz="half" idx="1"/>
          </p:nvPr>
        </p:nvSpPr>
        <p:spPr>
          <a:xfrm>
            <a:off x="838199" y="1825625"/>
            <a:ext cx="8815640" cy="4351338"/>
          </a:xfrm>
        </p:spPr>
        <p:txBody>
          <a:bodyPr vert="horz" lIns="91440" tIns="45720" rIns="91440" bIns="45720" rtlCol="0" anchor="t">
            <a:normAutofit/>
          </a:bodyPr>
          <a:lstStyle/>
          <a:p>
            <a:pPr marL="0" indent="0">
              <a:buNone/>
            </a:pPr>
            <a:r>
              <a:rPr lang="nb-NO" sz="2100" b="1" dirty="0"/>
              <a:t>Svar på spørsmålene:</a:t>
            </a:r>
            <a:endParaRPr lang="en-US" sz="2100" dirty="0"/>
          </a:p>
          <a:p>
            <a:pPr>
              <a:buFont typeface="Arial"/>
              <a:buChar char="•"/>
            </a:pPr>
            <a:r>
              <a:rPr lang="nb-NO" sz="2100" dirty="0">
                <a:latin typeface="Space Grotesk"/>
              </a:rPr>
              <a:t>Hvordan ser suksess ut?</a:t>
            </a:r>
            <a:endParaRPr lang="en-US" sz="2100" dirty="0">
              <a:latin typeface="Space Grotesk"/>
            </a:endParaRPr>
          </a:p>
          <a:p>
            <a:pPr>
              <a:buFont typeface="Arial"/>
              <a:buChar char="•"/>
            </a:pPr>
            <a:r>
              <a:rPr lang="nb-NO" sz="2100" dirty="0">
                <a:latin typeface="Space Grotesk"/>
              </a:rPr>
              <a:t>Hvilke nøkkeltall vil drive suksessen?</a:t>
            </a:r>
            <a:endParaRPr lang="en-US" sz="2100" dirty="0">
              <a:latin typeface="Space Grotesk"/>
            </a:endParaRPr>
          </a:p>
          <a:p>
            <a:pPr>
              <a:buFont typeface="Arial"/>
              <a:buChar char="•"/>
            </a:pPr>
            <a:endParaRPr lang="nb-NO" sz="1800" dirty="0"/>
          </a:p>
          <a:p>
            <a:pPr marL="0" indent="0">
              <a:buNone/>
            </a:pPr>
            <a:r>
              <a:rPr lang="nb-NO" sz="1500" b="1" dirty="0">
                <a:latin typeface="Space Grotesk"/>
              </a:rPr>
              <a:t>Hovedmål:</a:t>
            </a:r>
            <a:endParaRPr lang="en-US" sz="1500" dirty="0">
              <a:latin typeface="Space Grotesk"/>
            </a:endParaRPr>
          </a:p>
          <a:p>
            <a:pPr>
              <a:buFont typeface="Arial"/>
              <a:buChar char="•"/>
            </a:pPr>
            <a:r>
              <a:rPr lang="nb-NO" sz="1500" dirty="0">
                <a:latin typeface="Space Grotesk"/>
              </a:rPr>
              <a:t>Det viktigste er å overbevise at dere forstår det økonomiske og tiden det tar å skalere et vellykket selskap, samt at visjonen deres bygger på en forståelse av den faktiske virkeligheten.</a:t>
            </a:r>
            <a:endParaRPr lang="en-US" sz="1500" dirty="0">
              <a:latin typeface="Space Grotesk"/>
            </a:endParaRPr>
          </a:p>
          <a:p>
            <a:pPr>
              <a:buFont typeface="Arial"/>
              <a:buChar char="•"/>
            </a:pPr>
            <a:r>
              <a:rPr lang="nb-NO" sz="1500" dirty="0">
                <a:latin typeface="Space Grotesk"/>
              </a:rPr>
              <a:t>Vise to eller tre nøkkeltall som er drivere for omsetning, kostnader og vekst (i kunder, antall solgte enheter, nye produkter, salg fra ekspansjon, nye markeder), i tillegg til faktiske og budsjetterte salgsinntekter, kostnader, resultat, likviditet og antall ansatte. Budsjett bør være 3-5 år.</a:t>
            </a:r>
            <a:endParaRPr lang="en-US" sz="1500" dirty="0">
              <a:latin typeface="Space Grotesk"/>
            </a:endParaRPr>
          </a:p>
          <a:p>
            <a:pPr>
              <a:buFont typeface="Arial"/>
              <a:buChar char="•"/>
            </a:pPr>
            <a:r>
              <a:rPr lang="nb-NO" sz="1500" dirty="0">
                <a:latin typeface="Space Grotesk"/>
              </a:rPr>
              <a:t>Det finansielle bør fortelle deres «story» i tall like godt som dere forteller den med egne ord. Investorer er ikke så opptatt av detaljene i deres regneark som de er av sammenhengen og troverdigheten på deres tankeprosess.</a:t>
            </a:r>
            <a:endParaRPr lang="en-US" sz="1500" dirty="0">
              <a:latin typeface="Space Grotesk"/>
            </a:endParaRPr>
          </a:p>
          <a:p>
            <a:pPr marL="0" indent="0">
              <a:buNone/>
            </a:pPr>
            <a:endParaRPr lang="nb-NO" dirty="0"/>
          </a:p>
        </p:txBody>
      </p:sp>
    </p:spTree>
    <p:extLst>
      <p:ext uri="{BB962C8B-B14F-4D97-AF65-F5344CB8AC3E}">
        <p14:creationId xmlns:p14="http://schemas.microsoft.com/office/powerpoint/2010/main" val="2696984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EDFF4-58B8-D8ED-2013-25CB132DF35E}"/>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18BEC848-F544-6F5C-0F1A-8C1C187CC2A4}"/>
              </a:ext>
            </a:extLst>
          </p:cNvPr>
          <p:cNvSpPr>
            <a:spLocks noGrp="1"/>
          </p:cNvSpPr>
          <p:nvPr>
            <p:ph type="title"/>
          </p:nvPr>
        </p:nvSpPr>
        <p:spPr/>
        <p:txBody>
          <a:bodyPr/>
          <a:lstStyle/>
          <a:p>
            <a:r>
              <a:rPr lang="nb-NO" dirty="0"/>
              <a:t>12. Finansieringsbehov – «The Ask»</a:t>
            </a:r>
          </a:p>
        </p:txBody>
      </p:sp>
      <p:sp>
        <p:nvSpPr>
          <p:cNvPr id="3" name="Plassholder for innhold 2">
            <a:extLst>
              <a:ext uri="{FF2B5EF4-FFF2-40B4-BE49-F238E27FC236}">
                <a16:creationId xmlns:a16="http://schemas.microsoft.com/office/drawing/2014/main" id="{AA95100D-DBA6-CB8C-548C-0CD9D06AB708}"/>
              </a:ext>
            </a:extLst>
          </p:cNvPr>
          <p:cNvSpPr>
            <a:spLocks noGrp="1"/>
          </p:cNvSpPr>
          <p:nvPr>
            <p:ph sz="half" idx="1"/>
          </p:nvPr>
        </p:nvSpPr>
        <p:spPr>
          <a:xfrm>
            <a:off x="838199" y="1825625"/>
            <a:ext cx="9584153" cy="4351338"/>
          </a:xfrm>
        </p:spPr>
        <p:txBody>
          <a:bodyPr vert="horz" lIns="91440" tIns="45720" rIns="91440" bIns="45720" rtlCol="0" anchor="t">
            <a:normAutofit/>
          </a:bodyPr>
          <a:lstStyle/>
          <a:p>
            <a:pPr marL="0" indent="0">
              <a:buNone/>
            </a:pPr>
            <a:r>
              <a:rPr lang="nb-NO" sz="1800" b="1" dirty="0">
                <a:latin typeface="Space Grotesk"/>
              </a:rPr>
              <a:t>Svar på spørsmålene:</a:t>
            </a:r>
            <a:endParaRPr lang="en-US" sz="1800" dirty="0">
              <a:latin typeface="Space Grotesk"/>
            </a:endParaRPr>
          </a:p>
          <a:p>
            <a:pPr>
              <a:buFont typeface="Arial"/>
              <a:buChar char="•"/>
            </a:pPr>
            <a:r>
              <a:rPr lang="nb-NO" sz="1800" dirty="0">
                <a:latin typeface="Space Grotesk"/>
              </a:rPr>
              <a:t>Hvor mye kapital har dere hentet inn til nå?</a:t>
            </a:r>
            <a:endParaRPr lang="en-US" sz="1800" dirty="0">
              <a:latin typeface="Space Grotesk"/>
            </a:endParaRPr>
          </a:p>
          <a:p>
            <a:pPr>
              <a:buFont typeface="Arial"/>
              <a:buChar char="•"/>
            </a:pPr>
            <a:r>
              <a:rPr lang="nb-NO" sz="1800" dirty="0">
                <a:latin typeface="Space Grotesk"/>
              </a:rPr>
              <a:t>Hvor mye kapital trenger dere nå?</a:t>
            </a:r>
            <a:endParaRPr lang="en-US" sz="1800" dirty="0">
              <a:latin typeface="Space Grotesk"/>
            </a:endParaRPr>
          </a:p>
          <a:p>
            <a:pPr>
              <a:buFont typeface="Arial"/>
              <a:buChar char="•"/>
            </a:pPr>
            <a:r>
              <a:rPr lang="nb-NO" sz="1800" dirty="0">
                <a:latin typeface="Space Grotesk"/>
              </a:rPr>
              <a:t>Hvor mye kapital vil dere trenge senere?</a:t>
            </a:r>
            <a:endParaRPr lang="en-US" sz="1800" dirty="0">
              <a:latin typeface="Space Grotesk"/>
            </a:endParaRPr>
          </a:p>
          <a:p>
            <a:pPr>
              <a:buFont typeface="Arial"/>
              <a:buChar char="•"/>
            </a:pPr>
            <a:endParaRPr lang="nb-NO" sz="1300" dirty="0">
              <a:latin typeface="Space Grotesk"/>
            </a:endParaRPr>
          </a:p>
          <a:p>
            <a:pPr marL="0" indent="0">
              <a:buNone/>
            </a:pPr>
            <a:r>
              <a:rPr lang="nb-NO" sz="1300" b="1" dirty="0">
                <a:latin typeface="Space Grotesk"/>
              </a:rPr>
              <a:t>Hovedmål:</a:t>
            </a:r>
            <a:endParaRPr lang="en-US" sz="1300" dirty="0">
              <a:latin typeface="Space Grotesk"/>
            </a:endParaRPr>
          </a:p>
          <a:p>
            <a:pPr>
              <a:buFont typeface="Arial"/>
              <a:buChar char="•"/>
            </a:pPr>
            <a:r>
              <a:rPr lang="nb-NO" sz="1300" dirty="0">
                <a:latin typeface="Space Grotesk"/>
              </a:rPr>
              <a:t>Presentere hvor mye kapital dere har hentet inn til nå og hvem som er hovedinvestorene, hvor mye kapital dere henter inn nå, hvor lenge det vil vare («runway» i antall måneder), og hvor mye dere planlegger å hente i fremtiden.</a:t>
            </a:r>
            <a:endParaRPr lang="en-US" sz="1300" dirty="0">
              <a:latin typeface="Space Grotesk"/>
            </a:endParaRPr>
          </a:p>
          <a:p>
            <a:pPr>
              <a:buFont typeface="Arial"/>
              <a:buChar char="•"/>
            </a:pPr>
            <a:r>
              <a:rPr lang="nb-NO" sz="1300" dirty="0">
                <a:latin typeface="Space Grotesk"/>
              </a:rPr>
              <a:t>Investorer ønsker å vite hvilke milepæler dere kommer til å oppnå på denne runden og hvordan verdien av selskapet vil øke når dere oppnår milepælene. Investor vil også vite at dere kommer til å øke antall kunder med f.eks. 5x eller at denne runden vil gjøre det mulig å komme opp til </a:t>
            </a:r>
            <a:r>
              <a:rPr lang="nb-NO" sz="1300" err="1">
                <a:latin typeface="Space Grotesk"/>
              </a:rPr>
              <a:t>X</a:t>
            </a:r>
            <a:r>
              <a:rPr lang="nb-NO" sz="1300" dirty="0">
                <a:latin typeface="Space Grotesk"/>
              </a:rPr>
              <a:t> kroner i omsetning innen 15 måneder, før dere planlegger å gjøre en ny kapitalinnhentingsrunde på </a:t>
            </a:r>
            <a:r>
              <a:rPr lang="nb-NO" sz="1300" err="1">
                <a:latin typeface="Space Grotesk"/>
              </a:rPr>
              <a:t>X</a:t>
            </a:r>
            <a:r>
              <a:rPr lang="nb-NO" sz="1300" dirty="0">
                <a:latin typeface="Space Grotesk"/>
              </a:rPr>
              <a:t> kroner. </a:t>
            </a:r>
            <a:endParaRPr lang="nb-NO"/>
          </a:p>
          <a:p>
            <a:pPr>
              <a:buFont typeface="Arial"/>
              <a:buChar char="•"/>
            </a:pPr>
            <a:r>
              <a:rPr lang="nb-NO" sz="1300" dirty="0">
                <a:latin typeface="Space Grotesk"/>
              </a:rPr>
              <a:t>Dere bør kunne diskutere hvordan dere prioriterer å bruke kapitalen, og påse at dette er knyttet til milepælene og de finansielle prognosene. Investorer ønsker å vite at dere ber om riktig størrelse kapital for å ta selskapet deres til neste nivå, samt at dere er realistiske på timing og størrelsen på ytterligere finansiering.</a:t>
            </a:r>
          </a:p>
        </p:txBody>
      </p:sp>
    </p:spTree>
    <p:extLst>
      <p:ext uri="{BB962C8B-B14F-4D97-AF65-F5344CB8AC3E}">
        <p14:creationId xmlns:p14="http://schemas.microsoft.com/office/powerpoint/2010/main" val="193356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F4A78-69A2-7B62-58F2-D1EB6406CE53}"/>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E07BE73D-E6F4-B66B-7E6F-6B81490140A3}"/>
              </a:ext>
            </a:extLst>
          </p:cNvPr>
          <p:cNvSpPr>
            <a:spLocks noGrp="1"/>
          </p:cNvSpPr>
          <p:nvPr>
            <p:ph type="title"/>
          </p:nvPr>
        </p:nvSpPr>
        <p:spPr/>
        <p:txBody>
          <a:bodyPr/>
          <a:lstStyle/>
          <a:p>
            <a:r>
              <a:rPr lang="nb-NO" dirty="0"/>
              <a:t>13. Team</a:t>
            </a:r>
          </a:p>
        </p:txBody>
      </p:sp>
      <p:sp>
        <p:nvSpPr>
          <p:cNvPr id="3" name="Plassholder for innhold 2">
            <a:extLst>
              <a:ext uri="{FF2B5EF4-FFF2-40B4-BE49-F238E27FC236}">
                <a16:creationId xmlns:a16="http://schemas.microsoft.com/office/drawing/2014/main" id="{5D0FA3B1-0A9B-B37F-1176-9F287F47976B}"/>
              </a:ext>
            </a:extLst>
          </p:cNvPr>
          <p:cNvSpPr>
            <a:spLocks noGrp="1"/>
          </p:cNvSpPr>
          <p:nvPr>
            <p:ph sz="half" idx="1"/>
          </p:nvPr>
        </p:nvSpPr>
        <p:spPr>
          <a:xfrm>
            <a:off x="838199" y="1825625"/>
            <a:ext cx="9323640" cy="4351338"/>
          </a:xfrm>
        </p:spPr>
        <p:txBody>
          <a:bodyPr vert="horz" lIns="91440" tIns="45720" rIns="91440" bIns="45720" rtlCol="0" anchor="t">
            <a:normAutofit/>
          </a:bodyPr>
          <a:lstStyle/>
          <a:p>
            <a:pPr marL="0" indent="0">
              <a:buNone/>
            </a:pPr>
            <a:r>
              <a:rPr lang="nb-NO" sz="2100" b="1"/>
              <a:t>Svar på spørsmålene:</a:t>
            </a:r>
            <a:endParaRPr lang="en-US" sz="2100"/>
          </a:p>
          <a:p>
            <a:pPr>
              <a:buFont typeface="Arial"/>
              <a:buChar char="•"/>
            </a:pPr>
            <a:r>
              <a:rPr lang="nb-NO" sz="2100" b="1"/>
              <a:t>Hvorfor er dette teamet det rette til å gjennomføre de neste kritiske milepælene?</a:t>
            </a:r>
            <a:endParaRPr lang="en-US" sz="2100"/>
          </a:p>
          <a:p>
            <a:pPr>
              <a:buFont typeface="Arial"/>
              <a:buChar char="•"/>
            </a:pPr>
            <a:endParaRPr lang="nb-NO" sz="1800" dirty="0"/>
          </a:p>
          <a:p>
            <a:pPr marL="0" indent="0">
              <a:buNone/>
            </a:pPr>
            <a:r>
              <a:rPr lang="nb-NO" sz="1500" b="1" dirty="0">
                <a:latin typeface="Space Grotesk"/>
              </a:rPr>
              <a:t>Hovedmål:</a:t>
            </a:r>
            <a:endParaRPr lang="en-US" sz="1500" dirty="0">
              <a:latin typeface="Space Grotesk"/>
            </a:endParaRPr>
          </a:p>
          <a:p>
            <a:pPr>
              <a:buFont typeface="Arial"/>
              <a:buChar char="•"/>
            </a:pPr>
            <a:r>
              <a:rPr lang="nb-NO" sz="1500" dirty="0">
                <a:latin typeface="Space Grotesk"/>
              </a:rPr>
              <a:t>Investorer skal være trygge på at dere har et godt og troverdig </a:t>
            </a:r>
            <a:r>
              <a:rPr lang="nb-NO" sz="1500" dirty="0" err="1">
                <a:latin typeface="Space Grotesk"/>
              </a:rPr>
              <a:t>kjerneteam</a:t>
            </a:r>
            <a:r>
              <a:rPr lang="nb-NO" sz="1500" dirty="0">
                <a:latin typeface="Space Grotesk"/>
              </a:rPr>
              <a:t> med talenter som tror på selskapet og som kan gjennomføre de neste milepælene. En av milepælene kan være å styrke teamet, og det er derfor viktig å formidle at dere i det opprinnelige teamet vet hvordan dere skal tiltrekke dere flinke folk, i tillegg til å selv ha sterke fagkunnskaper. Hvis det er hull i teamet, bør dette orienteres om, slik at investorene slipper å spørre om det.</a:t>
            </a:r>
            <a:endParaRPr lang="en-US" sz="1500" dirty="0">
              <a:latin typeface="Space Grotesk"/>
            </a:endParaRPr>
          </a:p>
          <a:p>
            <a:pPr>
              <a:buFont typeface="Arial"/>
              <a:buChar char="•"/>
            </a:pPr>
            <a:r>
              <a:rPr lang="nb-NO" sz="1500" dirty="0">
                <a:latin typeface="Space Grotesk"/>
              </a:rPr>
              <a:t>Presenter tre eller fire nøkkelansatte i teamet. Hold det kort og enkelt. 10-15 sek. og 3-4 setninger som sier det viktigste som investor behøver å vite om hver person. Del gjerne hvis dere har jobbet sammen tidligere.</a:t>
            </a:r>
            <a:endParaRPr lang="en-US" sz="1500" dirty="0">
              <a:latin typeface="Space Grotesk"/>
            </a:endParaRPr>
          </a:p>
          <a:p>
            <a:pPr>
              <a:buFont typeface="Arial"/>
              <a:buChar char="•"/>
            </a:pPr>
            <a:r>
              <a:rPr lang="nb-NO" sz="1500" dirty="0">
                <a:latin typeface="Space Grotesk"/>
              </a:rPr>
              <a:t>Styret og/eller «</a:t>
            </a:r>
            <a:r>
              <a:rPr lang="nb-NO" sz="1500" dirty="0" err="1">
                <a:latin typeface="Space Grotesk"/>
              </a:rPr>
              <a:t>Advisory</a:t>
            </a:r>
            <a:r>
              <a:rPr lang="nb-NO" sz="1500" dirty="0">
                <a:latin typeface="Space Grotesk"/>
              </a:rPr>
              <a:t> </a:t>
            </a:r>
            <a:r>
              <a:rPr lang="nb-NO" sz="1500" dirty="0" err="1">
                <a:latin typeface="Space Grotesk"/>
              </a:rPr>
              <a:t>board</a:t>
            </a:r>
            <a:r>
              <a:rPr lang="nb-NO" sz="1500" dirty="0">
                <a:latin typeface="Space Grotesk"/>
              </a:rPr>
              <a:t>» kan gjerne vises i sliden, men behøver ikke nødvendigvis bli omtalt.</a:t>
            </a:r>
            <a:endParaRPr lang="nb-NO" dirty="0">
              <a:latin typeface="Space Grotesk"/>
            </a:endParaRPr>
          </a:p>
        </p:txBody>
      </p:sp>
    </p:spTree>
    <p:extLst>
      <p:ext uri="{BB962C8B-B14F-4D97-AF65-F5344CB8AC3E}">
        <p14:creationId xmlns:p14="http://schemas.microsoft.com/office/powerpoint/2010/main" val="2222803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C1DE9-45DC-B266-BAD0-B4C2840D76A0}"/>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98B7AAC2-E388-27B6-3107-89982F68D3D4}"/>
              </a:ext>
            </a:extLst>
          </p:cNvPr>
          <p:cNvSpPr>
            <a:spLocks noGrp="1"/>
          </p:cNvSpPr>
          <p:nvPr>
            <p:ph type="title"/>
          </p:nvPr>
        </p:nvSpPr>
        <p:spPr/>
        <p:txBody>
          <a:bodyPr/>
          <a:lstStyle/>
          <a:p>
            <a:r>
              <a:rPr lang="nb-NO" dirty="0"/>
              <a:t>14. Avslutning / Oppsummering</a:t>
            </a:r>
          </a:p>
        </p:txBody>
      </p:sp>
      <p:sp>
        <p:nvSpPr>
          <p:cNvPr id="3" name="Plassholder for innhold 2">
            <a:extLst>
              <a:ext uri="{FF2B5EF4-FFF2-40B4-BE49-F238E27FC236}">
                <a16:creationId xmlns:a16="http://schemas.microsoft.com/office/drawing/2014/main" id="{801B888B-D84C-E986-8DB3-C6CB8DEF072A}"/>
              </a:ext>
            </a:extLst>
          </p:cNvPr>
          <p:cNvSpPr>
            <a:spLocks noGrp="1"/>
          </p:cNvSpPr>
          <p:nvPr>
            <p:ph sz="half" idx="1"/>
          </p:nvPr>
        </p:nvSpPr>
        <p:spPr>
          <a:xfrm>
            <a:off x="838199" y="1825625"/>
            <a:ext cx="9141281" cy="4351338"/>
          </a:xfrm>
        </p:spPr>
        <p:txBody>
          <a:bodyPr vert="horz" lIns="91440" tIns="45720" rIns="91440" bIns="45720" rtlCol="0" anchor="t">
            <a:normAutofit/>
          </a:bodyPr>
          <a:lstStyle/>
          <a:p>
            <a:pPr marL="0" indent="0">
              <a:buNone/>
            </a:pPr>
            <a:r>
              <a:rPr lang="nb-NO" sz="2400" b="1" dirty="0">
                <a:latin typeface="Space Grotesk"/>
              </a:rPr>
              <a:t>Svar på spørsmålene:</a:t>
            </a:r>
            <a:endParaRPr lang="en-US" sz="2400"/>
          </a:p>
          <a:p>
            <a:pPr>
              <a:buFont typeface="Arial"/>
              <a:buChar char="•"/>
            </a:pPr>
            <a:r>
              <a:rPr lang="nb-NO" sz="2400" b="1" dirty="0">
                <a:latin typeface="Space Grotesk"/>
              </a:rPr>
              <a:t>Hvorfor bør investorer bli med på dette nå?</a:t>
            </a:r>
            <a:endParaRPr lang="en-US" sz="2400"/>
          </a:p>
          <a:p>
            <a:pPr>
              <a:buFont typeface="Arial"/>
              <a:buChar char="•"/>
            </a:pPr>
            <a:endParaRPr lang="nb-NO" dirty="0"/>
          </a:p>
          <a:p>
            <a:pPr marL="0" indent="0">
              <a:buNone/>
            </a:pPr>
            <a:r>
              <a:rPr lang="nb-NO" sz="1800" b="1" dirty="0">
                <a:latin typeface="Space Grotesk"/>
              </a:rPr>
              <a:t>Hovedmål:</a:t>
            </a:r>
            <a:endParaRPr lang="en-US" sz="1800"/>
          </a:p>
          <a:p>
            <a:pPr>
              <a:buFont typeface="Arial"/>
              <a:buChar char="•"/>
            </a:pPr>
            <a:r>
              <a:rPr lang="nb-NO" sz="1800" dirty="0">
                <a:latin typeface="Space Grotesk"/>
              </a:rPr>
              <a:t>Forsterk deres viktigste verdiforslag med ord som er minneverdige og unike for deres selskap. Dette er et godt sted å gjenta deres "Wow-faktor". Hvis investoren i rommet må gi en kort beskrivelse av selskapet deres til sine partnere, er dette ordene dere ønsker skal bli brukt. </a:t>
            </a:r>
            <a:br>
              <a:rPr lang="nb-NO" sz="1800" dirty="0">
                <a:latin typeface="Space Grotesk"/>
              </a:rPr>
            </a:br>
            <a:br>
              <a:rPr lang="nb-NO" sz="1800" dirty="0">
                <a:latin typeface="Space Grotesk"/>
              </a:rPr>
            </a:br>
            <a:r>
              <a:rPr lang="nb-NO" sz="1800" dirty="0">
                <a:latin typeface="Space Grotesk"/>
              </a:rPr>
              <a:t>Den beste løsningen for å lage oppsummeringssliden er å se for dere at dette er reklameskiltet dere skulle ønske dere kunne ha for investorer. Tydelig, overbevisende, troverdig - og minneverdig.</a:t>
            </a:r>
            <a:endParaRPr lang="nb-NO" dirty="0">
              <a:latin typeface="Space Grotesk"/>
            </a:endParaRPr>
          </a:p>
          <a:p>
            <a:pPr marL="0" indent="0">
              <a:buNone/>
            </a:pPr>
            <a:endParaRPr lang="nb-NO" dirty="0"/>
          </a:p>
        </p:txBody>
      </p:sp>
    </p:spTree>
    <p:extLst>
      <p:ext uri="{BB962C8B-B14F-4D97-AF65-F5344CB8AC3E}">
        <p14:creationId xmlns:p14="http://schemas.microsoft.com/office/powerpoint/2010/main" val="2462235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1D3C9-0DC1-BE42-86C8-2A9041A632C4}"/>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30583E33-828E-291D-7C98-C8ACB9B14347}"/>
              </a:ext>
            </a:extLst>
          </p:cNvPr>
          <p:cNvSpPr>
            <a:spLocks noGrp="1"/>
          </p:cNvSpPr>
          <p:nvPr>
            <p:ph type="title"/>
          </p:nvPr>
        </p:nvSpPr>
        <p:spPr/>
        <p:txBody>
          <a:bodyPr/>
          <a:lstStyle/>
          <a:p>
            <a:r>
              <a:rPr lang="nb-NO" dirty="0"/>
              <a:t>15. Deres produkt-demo</a:t>
            </a:r>
          </a:p>
        </p:txBody>
      </p:sp>
      <p:sp>
        <p:nvSpPr>
          <p:cNvPr id="3" name="Plassholder for innhold 2">
            <a:extLst>
              <a:ext uri="{FF2B5EF4-FFF2-40B4-BE49-F238E27FC236}">
                <a16:creationId xmlns:a16="http://schemas.microsoft.com/office/drawing/2014/main" id="{E5B19245-F36B-F51D-3245-302A8758089C}"/>
              </a:ext>
            </a:extLst>
          </p:cNvPr>
          <p:cNvSpPr>
            <a:spLocks noGrp="1"/>
          </p:cNvSpPr>
          <p:nvPr>
            <p:ph sz="half" idx="1"/>
          </p:nvPr>
        </p:nvSpPr>
        <p:spPr>
          <a:xfrm>
            <a:off x="838199" y="1825625"/>
            <a:ext cx="8880768" cy="4351338"/>
          </a:xfrm>
        </p:spPr>
        <p:txBody>
          <a:bodyPr vert="horz" lIns="91440" tIns="45720" rIns="91440" bIns="45720" rtlCol="0" anchor="t">
            <a:normAutofit/>
          </a:bodyPr>
          <a:lstStyle/>
          <a:p>
            <a:pPr marL="0" indent="0">
              <a:buNone/>
            </a:pPr>
            <a:r>
              <a:rPr lang="nb-NO" sz="2400" b="1"/>
              <a:t>Svar på spørsmålene:</a:t>
            </a:r>
            <a:endParaRPr lang="en-US" sz="2400"/>
          </a:p>
          <a:p>
            <a:pPr>
              <a:buFont typeface="Arial"/>
              <a:buChar char="•"/>
            </a:pPr>
            <a:r>
              <a:rPr lang="nb-NO" sz="2400" b="1"/>
              <a:t>Hvordan ser produktet deres ut?</a:t>
            </a:r>
            <a:endParaRPr lang="en-US" sz="2400"/>
          </a:p>
          <a:p>
            <a:pPr>
              <a:buFont typeface="Arial"/>
              <a:buChar char="•"/>
            </a:pPr>
            <a:endParaRPr lang="nb-NO" dirty="0"/>
          </a:p>
          <a:p>
            <a:pPr marL="0" indent="0">
              <a:buNone/>
            </a:pPr>
            <a:r>
              <a:rPr lang="nb-NO" sz="1800" b="1"/>
              <a:t>Hovedmål:</a:t>
            </a:r>
            <a:endParaRPr lang="en-US" sz="1800"/>
          </a:p>
          <a:p>
            <a:pPr>
              <a:buFont typeface="Arial"/>
              <a:buChar char="•"/>
            </a:pPr>
            <a:r>
              <a:rPr lang="nb-NO" sz="1800" dirty="0"/>
              <a:t>Vis hvordan produktet deres fungerer. Fortell gjerne om kundefordelene.</a:t>
            </a:r>
            <a:endParaRPr lang="en-US" sz="1800" dirty="0"/>
          </a:p>
          <a:p>
            <a:pPr>
              <a:buFont typeface="Arial"/>
              <a:buChar char="•"/>
            </a:pPr>
            <a:r>
              <a:rPr lang="nb-NO" sz="1800" dirty="0"/>
              <a:t>Den beste måten å demonstrere deres produkt/tjeneste er å vise en 30-60 sekunders video.</a:t>
            </a:r>
            <a:endParaRPr lang="en-US" sz="1800" dirty="0"/>
          </a:p>
          <a:p>
            <a:pPr>
              <a:buFont typeface="Arial"/>
              <a:buChar char="•"/>
            </a:pPr>
            <a:r>
              <a:rPr lang="nb-NO" sz="1800" dirty="0">
                <a:latin typeface="Space Grotesk"/>
              </a:rPr>
              <a:t>Produktdemo kan også gjøres etter løsning/fordeler-sliden. Hvis det er enkelt å forstå hva deres produkt er og hvordan det brukes, kan demo av produktet gjøres på slutten (slik at dere slipper å veksle mellom presentasjonen og demoen når dere </a:t>
            </a:r>
            <a:r>
              <a:rPr lang="nb-NO" sz="1800" dirty="0" err="1">
                <a:latin typeface="Space Grotesk"/>
              </a:rPr>
              <a:t>pitcher</a:t>
            </a:r>
            <a:r>
              <a:rPr lang="nb-NO" sz="1800" dirty="0">
                <a:latin typeface="Space Grotesk"/>
              </a:rPr>
              <a:t>). </a:t>
            </a:r>
            <a:endParaRPr lang="nb-NO" dirty="0">
              <a:latin typeface="Space Grotesk"/>
            </a:endParaRPr>
          </a:p>
        </p:txBody>
      </p:sp>
    </p:spTree>
    <p:extLst>
      <p:ext uri="{BB962C8B-B14F-4D97-AF65-F5344CB8AC3E}">
        <p14:creationId xmlns:p14="http://schemas.microsoft.com/office/powerpoint/2010/main" val="662807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667A9-F698-F2E5-FCB9-C0278E7E36FD}"/>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92FE985F-DF11-C957-1C76-3E0FC58158C2}"/>
              </a:ext>
            </a:extLst>
          </p:cNvPr>
          <p:cNvSpPr>
            <a:spLocks noGrp="1"/>
          </p:cNvSpPr>
          <p:nvPr>
            <p:ph type="title"/>
          </p:nvPr>
        </p:nvSpPr>
        <p:spPr/>
        <p:txBody>
          <a:bodyPr/>
          <a:lstStyle/>
          <a:p>
            <a:r>
              <a:rPr lang="nb-NO" dirty="0"/>
              <a:t>Øvrige investeringskriterier</a:t>
            </a:r>
          </a:p>
        </p:txBody>
      </p:sp>
      <p:sp>
        <p:nvSpPr>
          <p:cNvPr id="3" name="Plassholder for innhold 2">
            <a:extLst>
              <a:ext uri="{FF2B5EF4-FFF2-40B4-BE49-F238E27FC236}">
                <a16:creationId xmlns:a16="http://schemas.microsoft.com/office/drawing/2014/main" id="{3637855B-A30B-CFDA-825F-E1806630382F}"/>
              </a:ext>
            </a:extLst>
          </p:cNvPr>
          <p:cNvSpPr>
            <a:spLocks noGrp="1"/>
          </p:cNvSpPr>
          <p:nvPr>
            <p:ph sz="half" idx="1"/>
          </p:nvPr>
        </p:nvSpPr>
        <p:spPr>
          <a:xfrm>
            <a:off x="838199" y="1825625"/>
            <a:ext cx="7131425" cy="4351338"/>
          </a:xfrm>
        </p:spPr>
        <p:txBody>
          <a:bodyPr/>
          <a:lstStyle/>
          <a:p>
            <a:r>
              <a:rPr lang="nb-NO" dirty="0"/>
              <a:t>Ringvirkningene og fremtidsvisjonen, exit-strategien, ansvarlig næringsliv og bærekraft (ESG), og risikoen</a:t>
            </a:r>
          </a:p>
        </p:txBody>
      </p:sp>
    </p:spTree>
    <p:extLst>
      <p:ext uri="{BB962C8B-B14F-4D97-AF65-F5344CB8AC3E}">
        <p14:creationId xmlns:p14="http://schemas.microsoft.com/office/powerpoint/2010/main" val="27479393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41AD0-52B6-0150-57A8-A2494E4EB3A1}"/>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117C384D-2AC6-C476-1FBA-A86CABDE9CC6}"/>
              </a:ext>
            </a:extLst>
          </p:cNvPr>
          <p:cNvSpPr>
            <a:spLocks noGrp="1"/>
          </p:cNvSpPr>
          <p:nvPr>
            <p:ph type="title"/>
          </p:nvPr>
        </p:nvSpPr>
        <p:spPr/>
        <p:txBody>
          <a:bodyPr/>
          <a:lstStyle/>
          <a:p>
            <a:r>
              <a:rPr lang="nb-NO" dirty="0" err="1">
                <a:latin typeface="Space Grotesk"/>
              </a:rPr>
              <a:t>Backup</a:t>
            </a:r>
            <a:r>
              <a:rPr lang="nb-NO" dirty="0">
                <a:latin typeface="Space Grotesk"/>
              </a:rPr>
              <a:t>-slides / vedlegg</a:t>
            </a:r>
            <a:endParaRPr lang="nb-NO" dirty="0"/>
          </a:p>
        </p:txBody>
      </p:sp>
      <p:sp>
        <p:nvSpPr>
          <p:cNvPr id="3" name="Plassholder for innhold 2">
            <a:extLst>
              <a:ext uri="{FF2B5EF4-FFF2-40B4-BE49-F238E27FC236}">
                <a16:creationId xmlns:a16="http://schemas.microsoft.com/office/drawing/2014/main" id="{688DCD9F-5206-1C0F-81EE-C67B35BDEF1D}"/>
              </a:ext>
            </a:extLst>
          </p:cNvPr>
          <p:cNvSpPr>
            <a:spLocks noGrp="1"/>
          </p:cNvSpPr>
          <p:nvPr>
            <p:ph sz="half" idx="1"/>
          </p:nvPr>
        </p:nvSpPr>
        <p:spPr>
          <a:xfrm>
            <a:off x="838199" y="1825625"/>
            <a:ext cx="7131425" cy="4351338"/>
          </a:xfrm>
        </p:spPr>
        <p:txBody>
          <a:bodyPr vert="horz" lIns="91440" tIns="45720" rIns="91440" bIns="45720" rtlCol="0" anchor="t">
            <a:normAutofit lnSpcReduction="10000"/>
          </a:bodyPr>
          <a:lstStyle/>
          <a:p>
            <a:pPr>
              <a:buFont typeface="Arial"/>
              <a:buChar char="•"/>
            </a:pPr>
            <a:r>
              <a:rPr lang="nb-NO" sz="2200">
                <a:latin typeface="Space Grotesk"/>
              </a:rPr>
              <a:t>Driftsbudsjett 3-5 år </a:t>
            </a:r>
            <a:endParaRPr lang="en-US" sz="2200">
              <a:latin typeface="Space Grotesk"/>
            </a:endParaRPr>
          </a:p>
          <a:p>
            <a:pPr>
              <a:buFont typeface="Arial"/>
              <a:buChar char="•"/>
            </a:pPr>
            <a:r>
              <a:rPr lang="nb-NO" sz="2200">
                <a:latin typeface="Space Grotesk"/>
              </a:rPr>
              <a:t>Likviditetsbudsjett</a:t>
            </a:r>
            <a:endParaRPr lang="en-US" sz="2200">
              <a:latin typeface="Space Grotesk"/>
            </a:endParaRPr>
          </a:p>
          <a:p>
            <a:pPr>
              <a:buFont typeface="Arial"/>
              <a:buChar char="•"/>
            </a:pPr>
            <a:r>
              <a:rPr lang="nb-NO" sz="2200" err="1">
                <a:latin typeface="Space Grotesk"/>
              </a:rPr>
              <a:t>Cap</a:t>
            </a:r>
            <a:r>
              <a:rPr lang="nb-NO" sz="2200" dirty="0">
                <a:latin typeface="Space Grotesk"/>
              </a:rPr>
              <a:t> </a:t>
            </a:r>
            <a:r>
              <a:rPr lang="nb-NO" sz="2200" err="1">
                <a:latin typeface="Space Grotesk"/>
              </a:rPr>
              <a:t>table</a:t>
            </a:r>
            <a:r>
              <a:rPr lang="nb-NO" sz="2200">
                <a:latin typeface="Space Grotesk"/>
              </a:rPr>
              <a:t> (gjerne en Excel fil)</a:t>
            </a:r>
            <a:endParaRPr lang="en-US" sz="2200">
              <a:latin typeface="Space Grotesk"/>
            </a:endParaRPr>
          </a:p>
          <a:p>
            <a:pPr>
              <a:buFont typeface="Arial"/>
              <a:buChar char="•"/>
            </a:pPr>
            <a:r>
              <a:rPr lang="nb-NO" sz="2200">
                <a:latin typeface="Space Grotesk"/>
              </a:rPr>
              <a:t>Exit-strategi (valgfritt)</a:t>
            </a:r>
            <a:endParaRPr lang="en-US" sz="2200">
              <a:latin typeface="Space Grotesk"/>
            </a:endParaRPr>
          </a:p>
          <a:p>
            <a:pPr>
              <a:buFont typeface="Arial"/>
              <a:buChar char="•"/>
            </a:pPr>
            <a:r>
              <a:rPr lang="nb-NO" sz="2200" dirty="0">
                <a:latin typeface="Space Grotesk"/>
              </a:rPr>
              <a:t>Risikoanalyse (valgfritt)</a:t>
            </a:r>
            <a:endParaRPr lang="en-US" sz="2200" dirty="0">
              <a:latin typeface="Space Grotesk"/>
            </a:endParaRPr>
          </a:p>
          <a:p>
            <a:pPr>
              <a:buFont typeface="Arial"/>
              <a:buChar char="•"/>
            </a:pPr>
            <a:r>
              <a:rPr lang="nb-NO" sz="2200" dirty="0">
                <a:latin typeface="Space Grotesk"/>
              </a:rPr>
              <a:t>Detaljert konkurrentanalyse (valgfritt)</a:t>
            </a:r>
            <a:endParaRPr lang="en-US" sz="2200" dirty="0">
              <a:latin typeface="Space Grotesk"/>
            </a:endParaRPr>
          </a:p>
          <a:p>
            <a:pPr>
              <a:buFont typeface="Arial"/>
              <a:buChar char="•"/>
            </a:pPr>
            <a:r>
              <a:rPr lang="nb-NO" sz="2200" dirty="0">
                <a:latin typeface="Space Grotesk"/>
              </a:rPr>
              <a:t>Ytterligere markedsundersøkelser (valgfritt)</a:t>
            </a:r>
            <a:endParaRPr lang="en-US" sz="2200" dirty="0">
              <a:latin typeface="Space Grotesk"/>
            </a:endParaRPr>
          </a:p>
          <a:p>
            <a:pPr>
              <a:buFont typeface="Arial"/>
              <a:buChar char="•"/>
            </a:pPr>
            <a:r>
              <a:rPr lang="nb-NO" sz="2200" dirty="0">
                <a:latin typeface="Space Grotesk"/>
              </a:rPr>
              <a:t>Kundeutsagn/tilbakemeldinger (valgfritt)</a:t>
            </a:r>
            <a:endParaRPr lang="en-US" sz="2200" dirty="0">
              <a:latin typeface="Space Grotesk"/>
            </a:endParaRPr>
          </a:p>
          <a:p>
            <a:pPr>
              <a:buFont typeface="Arial"/>
              <a:buChar char="•"/>
            </a:pPr>
            <a:r>
              <a:rPr lang="nb-NO" sz="2200" dirty="0">
                <a:latin typeface="Space Grotesk"/>
              </a:rPr>
              <a:t>Tekniske produktspesifikasjoner (valgfritt)</a:t>
            </a:r>
            <a:endParaRPr lang="en-US" sz="2200" dirty="0">
              <a:latin typeface="Space Grotesk"/>
            </a:endParaRPr>
          </a:p>
          <a:p>
            <a:pPr>
              <a:buFont typeface="Arial"/>
              <a:buChar char="•"/>
            </a:pPr>
            <a:r>
              <a:rPr lang="nb-NO" sz="2200" dirty="0">
                <a:latin typeface="Space Grotesk"/>
              </a:rPr>
              <a:t>Team </a:t>
            </a:r>
            <a:r>
              <a:rPr lang="nb-NO" sz="2200" err="1">
                <a:latin typeface="Space Grotesk"/>
              </a:rPr>
              <a:t>CVer</a:t>
            </a:r>
            <a:r>
              <a:rPr lang="nb-NO" sz="2200" dirty="0">
                <a:latin typeface="Space Grotesk"/>
              </a:rPr>
              <a:t> (valgfritt)</a:t>
            </a:r>
            <a:endParaRPr lang="en-US" sz="2200" dirty="0">
              <a:latin typeface="Space Grotesk"/>
            </a:endParaRPr>
          </a:p>
          <a:p>
            <a:pPr>
              <a:buFont typeface="Arial"/>
              <a:buChar char="•"/>
            </a:pPr>
            <a:r>
              <a:rPr lang="nb-NO" sz="2200" dirty="0">
                <a:latin typeface="Space Grotesk"/>
              </a:rPr>
              <a:t>Selskapshistorie</a:t>
            </a:r>
            <a:endParaRPr lang="nb-NO" dirty="0">
              <a:latin typeface="Space Grotesk"/>
            </a:endParaRPr>
          </a:p>
        </p:txBody>
      </p:sp>
    </p:spTree>
    <p:extLst>
      <p:ext uri="{BB962C8B-B14F-4D97-AF65-F5344CB8AC3E}">
        <p14:creationId xmlns:p14="http://schemas.microsoft.com/office/powerpoint/2010/main" val="779145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879FDCF-4F8E-EED5-4FF0-8FFF51C78CEC}"/>
              </a:ext>
            </a:extLst>
          </p:cNvPr>
          <p:cNvSpPr>
            <a:spLocks noGrp="1"/>
          </p:cNvSpPr>
          <p:nvPr>
            <p:ph type="title"/>
          </p:nvPr>
        </p:nvSpPr>
        <p:spPr/>
        <p:txBody>
          <a:bodyPr/>
          <a:lstStyle/>
          <a:p>
            <a:r>
              <a:rPr lang="nb-NO" dirty="0"/>
              <a:t>1. Forside</a:t>
            </a:r>
          </a:p>
        </p:txBody>
      </p:sp>
      <p:sp>
        <p:nvSpPr>
          <p:cNvPr id="3" name="Plassholder for innhold 2">
            <a:extLst>
              <a:ext uri="{FF2B5EF4-FFF2-40B4-BE49-F238E27FC236}">
                <a16:creationId xmlns:a16="http://schemas.microsoft.com/office/drawing/2014/main" id="{9C7A513A-0B5F-6780-9817-E80F51E4275F}"/>
              </a:ext>
            </a:extLst>
          </p:cNvPr>
          <p:cNvSpPr>
            <a:spLocks noGrp="1"/>
          </p:cNvSpPr>
          <p:nvPr>
            <p:ph sz="half" idx="1"/>
          </p:nvPr>
        </p:nvSpPr>
        <p:spPr>
          <a:xfrm>
            <a:off x="838200" y="1825625"/>
            <a:ext cx="9753600" cy="4351338"/>
          </a:xfrm>
        </p:spPr>
        <p:txBody>
          <a:bodyPr>
            <a:normAutofit fontScale="92500" lnSpcReduction="20000"/>
          </a:bodyPr>
          <a:lstStyle/>
          <a:p>
            <a:pPr marL="0" indent="0">
              <a:buNone/>
            </a:pPr>
            <a:r>
              <a:rPr lang="nb-NO" b="1" dirty="0"/>
              <a:t>Svar på spørsmålene: </a:t>
            </a:r>
          </a:p>
          <a:p>
            <a:r>
              <a:rPr lang="nb-NO" dirty="0"/>
              <a:t>Hvilket selskap er dette? (Selskapets navn)</a:t>
            </a:r>
          </a:p>
          <a:p>
            <a:r>
              <a:rPr lang="nb-NO" dirty="0"/>
              <a:t>Hva driver dere med? (Hva er selskapets </a:t>
            </a:r>
            <a:r>
              <a:rPr lang="nb-NO" dirty="0" err="1"/>
              <a:t>tagline</a:t>
            </a:r>
            <a:r>
              <a:rPr lang="nb-NO" dirty="0"/>
              <a:t>?) </a:t>
            </a:r>
          </a:p>
          <a:p>
            <a:r>
              <a:rPr lang="nb-NO" dirty="0"/>
              <a:t>Hvor holder dere til? (Lokasjon til hovedkontor)</a:t>
            </a:r>
          </a:p>
          <a:p>
            <a:r>
              <a:rPr lang="nb-NO" dirty="0"/>
              <a:t>Hvem er personen(e) som presenterer? (Navn, tittel, kontaktinfo)</a:t>
            </a:r>
          </a:p>
          <a:p>
            <a:pPr marL="0" indent="0">
              <a:buNone/>
            </a:pPr>
            <a:endParaRPr lang="nb-NO" dirty="0"/>
          </a:p>
          <a:p>
            <a:pPr marL="0" indent="0">
              <a:buNone/>
            </a:pPr>
            <a:r>
              <a:rPr lang="nb-NO" b="1" dirty="0"/>
              <a:t>Hovedmål: </a:t>
            </a:r>
          </a:p>
          <a:p>
            <a:pPr marL="0" indent="0">
              <a:buNone/>
            </a:pPr>
            <a:r>
              <a:rPr lang="nb-NO" dirty="0"/>
              <a:t>Alle (som hører på deres </a:t>
            </a:r>
            <a:r>
              <a:rPr lang="nb-NO" dirty="0" err="1"/>
              <a:t>pitch</a:t>
            </a:r>
            <a:r>
              <a:rPr lang="nb-NO" dirty="0"/>
              <a:t>) bør forstå den grunnleggende ideen til selskapet før neste slide vises.  </a:t>
            </a:r>
          </a:p>
        </p:txBody>
      </p:sp>
    </p:spTree>
    <p:extLst>
      <p:ext uri="{BB962C8B-B14F-4D97-AF65-F5344CB8AC3E}">
        <p14:creationId xmlns:p14="http://schemas.microsoft.com/office/powerpoint/2010/main" val="3506350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04124-A46F-6154-6C5F-5384E1DAD181}"/>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B98F3656-8D7E-BB81-4DA7-AFBB2A64EEE2}"/>
              </a:ext>
            </a:extLst>
          </p:cNvPr>
          <p:cNvSpPr>
            <a:spLocks noGrp="1"/>
          </p:cNvSpPr>
          <p:nvPr>
            <p:ph type="title"/>
          </p:nvPr>
        </p:nvSpPr>
        <p:spPr/>
        <p:txBody>
          <a:bodyPr/>
          <a:lstStyle/>
          <a:p>
            <a:r>
              <a:rPr lang="nb-NO" dirty="0"/>
              <a:t>2. Hovedpoeng / Sammendrag</a:t>
            </a:r>
          </a:p>
        </p:txBody>
      </p:sp>
      <p:sp>
        <p:nvSpPr>
          <p:cNvPr id="3" name="Plassholder for innhold 2">
            <a:extLst>
              <a:ext uri="{FF2B5EF4-FFF2-40B4-BE49-F238E27FC236}">
                <a16:creationId xmlns:a16="http://schemas.microsoft.com/office/drawing/2014/main" id="{5FE71456-366A-D284-6359-7DC087240446}"/>
              </a:ext>
            </a:extLst>
          </p:cNvPr>
          <p:cNvSpPr>
            <a:spLocks noGrp="1"/>
          </p:cNvSpPr>
          <p:nvPr>
            <p:ph sz="half" idx="1"/>
          </p:nvPr>
        </p:nvSpPr>
        <p:spPr>
          <a:xfrm>
            <a:off x="838199" y="1825625"/>
            <a:ext cx="9990221" cy="4351338"/>
          </a:xfrm>
        </p:spPr>
        <p:txBody>
          <a:bodyPr>
            <a:normAutofit fontScale="85000" lnSpcReduction="10000"/>
          </a:bodyPr>
          <a:lstStyle/>
          <a:p>
            <a:pPr marL="0" indent="0">
              <a:buNone/>
            </a:pPr>
            <a:r>
              <a:rPr lang="nb-NO" sz="3300" b="1" dirty="0"/>
              <a:t>Svar på spørsmålene: </a:t>
            </a:r>
          </a:p>
          <a:p>
            <a:r>
              <a:rPr lang="nb-NO" sz="3300" dirty="0"/>
              <a:t>Hva er den store idéen?</a:t>
            </a:r>
          </a:p>
          <a:p>
            <a:r>
              <a:rPr lang="nb-NO" sz="3300" dirty="0"/>
              <a:t>Hvorfor er dette svært verdifullt for kundene? </a:t>
            </a:r>
          </a:p>
          <a:p>
            <a:r>
              <a:rPr lang="nb-NO" sz="3300" dirty="0"/>
              <a:t>Hvilke bevis finnes for at dette selskapet og teamet vil lykkes? </a:t>
            </a:r>
          </a:p>
          <a:p>
            <a:pPr marL="0" indent="0">
              <a:buNone/>
            </a:pPr>
            <a:endParaRPr lang="nb-NO" dirty="0"/>
          </a:p>
          <a:p>
            <a:pPr marL="0" indent="0">
              <a:buNone/>
            </a:pPr>
            <a:r>
              <a:rPr lang="nb-NO" sz="2400" b="1" dirty="0"/>
              <a:t>Hovedmål: </a:t>
            </a:r>
          </a:p>
          <a:p>
            <a:r>
              <a:rPr lang="nb-NO" sz="2400" dirty="0"/>
              <a:t>Oppsummer de tre eller fire viktigste punktene investorer må forstå om virksomheten deres. Hvis dere bare hadde én slide, ville dette vært sliden dere ville brukt. Dere ønsker å få investoren til å tenke «WOW! Dette ser fantastisk ut! Fortell meg gjerne mer»</a:t>
            </a:r>
          </a:p>
          <a:p>
            <a:r>
              <a:rPr lang="nb-NO" sz="2400" dirty="0"/>
              <a:t>Del gjerne hva som er deres «</a:t>
            </a:r>
            <a:r>
              <a:rPr lang="nb-NO" sz="2400" dirty="0" err="1"/>
              <a:t>Why</a:t>
            </a:r>
            <a:r>
              <a:rPr lang="nb-NO" sz="2400" dirty="0"/>
              <a:t>» </a:t>
            </a:r>
          </a:p>
          <a:p>
            <a:r>
              <a:rPr lang="nb-NO" sz="2400" dirty="0"/>
              <a:t>Fortell om deres viktigste fremgang (</a:t>
            </a:r>
            <a:r>
              <a:rPr lang="nb-NO" sz="2400" dirty="0" err="1"/>
              <a:t>traction</a:t>
            </a:r>
            <a:r>
              <a:rPr lang="nb-NO" sz="2400" dirty="0"/>
              <a:t>) i dag, før dere går på neste slide</a:t>
            </a:r>
          </a:p>
        </p:txBody>
      </p:sp>
    </p:spTree>
    <p:extLst>
      <p:ext uri="{BB962C8B-B14F-4D97-AF65-F5344CB8AC3E}">
        <p14:creationId xmlns:p14="http://schemas.microsoft.com/office/powerpoint/2010/main" val="794675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DB8E2-A682-DB21-18CC-694BDE2A81A4}"/>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E4DD01B6-F798-3873-478D-23CD32B32BBE}"/>
              </a:ext>
            </a:extLst>
          </p:cNvPr>
          <p:cNvSpPr>
            <a:spLocks noGrp="1"/>
          </p:cNvSpPr>
          <p:nvPr>
            <p:ph type="title"/>
          </p:nvPr>
        </p:nvSpPr>
        <p:spPr/>
        <p:txBody>
          <a:bodyPr/>
          <a:lstStyle/>
          <a:p>
            <a:r>
              <a:rPr lang="nb-NO" dirty="0"/>
              <a:t>3. Problem / Markedsmulighet</a:t>
            </a:r>
          </a:p>
        </p:txBody>
      </p:sp>
      <p:sp>
        <p:nvSpPr>
          <p:cNvPr id="3" name="Plassholder for innhold 2">
            <a:extLst>
              <a:ext uri="{FF2B5EF4-FFF2-40B4-BE49-F238E27FC236}">
                <a16:creationId xmlns:a16="http://schemas.microsoft.com/office/drawing/2014/main" id="{272D132B-3AE1-73CF-C7BA-F0EE2422EA4A}"/>
              </a:ext>
            </a:extLst>
          </p:cNvPr>
          <p:cNvSpPr>
            <a:spLocks noGrp="1"/>
          </p:cNvSpPr>
          <p:nvPr>
            <p:ph sz="half" idx="1"/>
          </p:nvPr>
        </p:nvSpPr>
        <p:spPr>
          <a:xfrm>
            <a:off x="838199" y="1825624"/>
            <a:ext cx="9948864" cy="4525479"/>
          </a:xfrm>
        </p:spPr>
        <p:txBody>
          <a:bodyPr>
            <a:normAutofit fontScale="92500" lnSpcReduction="20000"/>
          </a:bodyPr>
          <a:lstStyle/>
          <a:p>
            <a:pPr marL="0" indent="0">
              <a:buNone/>
            </a:pPr>
            <a:r>
              <a:rPr lang="nb-NO" sz="3000" b="1" dirty="0"/>
              <a:t>Svar på spørsmålene: </a:t>
            </a:r>
          </a:p>
          <a:p>
            <a:r>
              <a:rPr lang="nb-NO" sz="3000" dirty="0"/>
              <a:t>Hva er målmarkedet deres? </a:t>
            </a:r>
          </a:p>
          <a:p>
            <a:r>
              <a:rPr lang="nb-NO" sz="3000" dirty="0"/>
              <a:t>Er problemet dere løser, eller muligheten dere utnytter, stort nok til å bygge en suksessfull virksomhet? </a:t>
            </a:r>
          </a:p>
          <a:p>
            <a:pPr marL="0" indent="0">
              <a:buNone/>
            </a:pPr>
            <a:endParaRPr lang="nb-NO" sz="2800" dirty="0"/>
          </a:p>
          <a:p>
            <a:pPr marL="0" indent="0">
              <a:buNone/>
            </a:pPr>
            <a:r>
              <a:rPr lang="nb-NO" sz="2200" b="1" dirty="0"/>
              <a:t>Hovedmål: </a:t>
            </a:r>
          </a:p>
          <a:p>
            <a:r>
              <a:rPr lang="nb-NO" sz="2200" dirty="0"/>
              <a:t>Vis at dere har en tydelig forståelse på det store, viktige problemet dere løser, eller den store markedsmuligheten dere går etter </a:t>
            </a:r>
          </a:p>
          <a:p>
            <a:r>
              <a:rPr lang="nb-NO" sz="2200" dirty="0"/>
              <a:t>Vis hvordan dere har kommet frem til markedsstørrelsen med en «</a:t>
            </a:r>
            <a:r>
              <a:rPr lang="nb-NO" sz="2200" dirty="0" err="1"/>
              <a:t>bottom</a:t>
            </a:r>
            <a:r>
              <a:rPr lang="nb-NO" sz="2200" dirty="0"/>
              <a:t> up» tilnærming, kunde for kunde, salg for salg. Les dere opp på «</a:t>
            </a:r>
            <a:r>
              <a:rPr lang="nb-NO" sz="2200" dirty="0" err="1"/>
              <a:t>market</a:t>
            </a:r>
            <a:r>
              <a:rPr lang="nb-NO" sz="2200" dirty="0"/>
              <a:t> </a:t>
            </a:r>
            <a:r>
              <a:rPr lang="nb-NO" sz="2200" dirty="0" err="1"/>
              <a:t>sizing</a:t>
            </a:r>
            <a:r>
              <a:rPr lang="nb-NO" sz="2200" dirty="0"/>
              <a:t>» for å lære mer om beregning av markedsstørrelse. </a:t>
            </a:r>
          </a:p>
          <a:p>
            <a:r>
              <a:rPr lang="nb-NO" sz="2200" dirty="0"/>
              <a:t>Dere må muligens splitte innholdet i to slides for å forklare målmarkedet og markedsdynamikken, og deretter vise markedspotensialet (markedsstørrelsen)</a:t>
            </a:r>
          </a:p>
        </p:txBody>
      </p:sp>
    </p:spTree>
    <p:extLst>
      <p:ext uri="{BB962C8B-B14F-4D97-AF65-F5344CB8AC3E}">
        <p14:creationId xmlns:p14="http://schemas.microsoft.com/office/powerpoint/2010/main" val="3578436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32C71-D411-2537-1DEE-1F780D70E33E}"/>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291DB54E-19C9-83C7-ADBE-BBFA80F41BEF}"/>
              </a:ext>
            </a:extLst>
          </p:cNvPr>
          <p:cNvSpPr>
            <a:spLocks noGrp="1"/>
          </p:cNvSpPr>
          <p:nvPr>
            <p:ph type="title"/>
          </p:nvPr>
        </p:nvSpPr>
        <p:spPr/>
        <p:txBody>
          <a:bodyPr/>
          <a:lstStyle/>
          <a:p>
            <a:r>
              <a:rPr lang="nb-NO" dirty="0"/>
              <a:t>4. Løsning / Fordeler</a:t>
            </a:r>
          </a:p>
        </p:txBody>
      </p:sp>
      <p:sp>
        <p:nvSpPr>
          <p:cNvPr id="3" name="Plassholder for innhold 2">
            <a:extLst>
              <a:ext uri="{FF2B5EF4-FFF2-40B4-BE49-F238E27FC236}">
                <a16:creationId xmlns:a16="http://schemas.microsoft.com/office/drawing/2014/main" id="{EDC147E4-F8B1-F969-E693-F2F3B11B5EB0}"/>
              </a:ext>
            </a:extLst>
          </p:cNvPr>
          <p:cNvSpPr>
            <a:spLocks noGrp="1"/>
          </p:cNvSpPr>
          <p:nvPr>
            <p:ph sz="half" idx="1"/>
          </p:nvPr>
        </p:nvSpPr>
        <p:spPr>
          <a:xfrm>
            <a:off x="838199" y="1825624"/>
            <a:ext cx="9720264" cy="4760913"/>
          </a:xfrm>
        </p:spPr>
        <p:txBody>
          <a:bodyPr>
            <a:normAutofit lnSpcReduction="10000"/>
          </a:bodyPr>
          <a:lstStyle/>
          <a:p>
            <a:pPr marL="0" indent="0">
              <a:buNone/>
            </a:pPr>
            <a:r>
              <a:rPr lang="nb-NO" sz="2800" b="1" dirty="0"/>
              <a:t>Svar på spørsmålene: </a:t>
            </a:r>
          </a:p>
          <a:p>
            <a:r>
              <a:rPr lang="nb-NO" sz="2800" dirty="0"/>
              <a:t>Hvordan løser dere problemet eller utnytter muligheten? </a:t>
            </a:r>
          </a:p>
          <a:p>
            <a:r>
              <a:rPr lang="nb-NO" sz="2800" dirty="0"/>
              <a:t>Hvordan skiller dette seg fra alternativene? </a:t>
            </a:r>
          </a:p>
          <a:p>
            <a:endParaRPr lang="nb-NO" sz="2800" dirty="0"/>
          </a:p>
          <a:p>
            <a:pPr marL="0" indent="0">
              <a:buNone/>
            </a:pPr>
            <a:r>
              <a:rPr lang="nb-NO" sz="2000" b="1" dirty="0"/>
              <a:t>Hovedmål: </a:t>
            </a:r>
          </a:p>
          <a:p>
            <a:r>
              <a:rPr lang="nb-NO" sz="2000" dirty="0"/>
              <a:t>Investoren bør ha en klar og konkret forståelse av produktet deres og hvordan det fungerer, og en tydelig forståelse av fordelene det gir kundene deres. Forklar hvordan deres løsning skiller seg ut fra eksisterende løsninger i markedet. </a:t>
            </a:r>
          </a:p>
          <a:p>
            <a:r>
              <a:rPr lang="nb-NO" sz="2000" dirty="0"/>
              <a:t>Bruk 1-3 slides for å raskt vise hva løsningen er, hvordan det fungerer, og fordelene det gir. </a:t>
            </a:r>
          </a:p>
          <a:p>
            <a:r>
              <a:rPr lang="nb-NO" sz="2000" dirty="0"/>
              <a:t>Tips: Tenk at dette er en 30-sekunders reklame, ikke detaljerte spesifikasjoner (legg til produktspesifikasjoner i deres vedlegg-slides). </a:t>
            </a:r>
          </a:p>
          <a:p>
            <a:r>
              <a:rPr lang="nb-NO" sz="2000" dirty="0"/>
              <a:t>Investoren bør ha forstått deres løsning før dere viser neste slide. Hvis nødvendig, gjør en demo av produktet her (se «Din Produkt Demo»-slide). </a:t>
            </a:r>
          </a:p>
          <a:p>
            <a:endParaRPr lang="nb-NO" sz="2000" dirty="0"/>
          </a:p>
        </p:txBody>
      </p:sp>
    </p:spTree>
    <p:extLst>
      <p:ext uri="{BB962C8B-B14F-4D97-AF65-F5344CB8AC3E}">
        <p14:creationId xmlns:p14="http://schemas.microsoft.com/office/powerpoint/2010/main" val="1454196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D3D9B-7ACD-394B-7894-18A8E23A8068}"/>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4D66F27B-EE8D-84F4-02B3-FB57578BF07C}"/>
              </a:ext>
            </a:extLst>
          </p:cNvPr>
          <p:cNvSpPr>
            <a:spLocks noGrp="1"/>
          </p:cNvSpPr>
          <p:nvPr>
            <p:ph type="title"/>
          </p:nvPr>
        </p:nvSpPr>
        <p:spPr/>
        <p:txBody>
          <a:bodyPr/>
          <a:lstStyle/>
          <a:p>
            <a:r>
              <a:rPr lang="nb-NO" dirty="0"/>
              <a:t>5. Teknologi / Deres hemmelige oppskrift</a:t>
            </a:r>
          </a:p>
        </p:txBody>
      </p:sp>
      <p:sp>
        <p:nvSpPr>
          <p:cNvPr id="3" name="Plassholder for innhold 2">
            <a:extLst>
              <a:ext uri="{FF2B5EF4-FFF2-40B4-BE49-F238E27FC236}">
                <a16:creationId xmlns:a16="http://schemas.microsoft.com/office/drawing/2014/main" id="{731F8ED6-ECFD-725D-A867-9FF1F098C562}"/>
              </a:ext>
            </a:extLst>
          </p:cNvPr>
          <p:cNvSpPr>
            <a:spLocks noGrp="1"/>
          </p:cNvSpPr>
          <p:nvPr>
            <p:ph sz="half" idx="1"/>
          </p:nvPr>
        </p:nvSpPr>
        <p:spPr>
          <a:xfrm>
            <a:off x="838199" y="1825624"/>
            <a:ext cx="9391652" cy="4818064"/>
          </a:xfrm>
        </p:spPr>
        <p:txBody>
          <a:bodyPr>
            <a:normAutofit fontScale="92500" lnSpcReduction="10000"/>
          </a:bodyPr>
          <a:lstStyle/>
          <a:p>
            <a:pPr marL="0" indent="0">
              <a:buNone/>
            </a:pPr>
            <a:r>
              <a:rPr lang="nb-NO" sz="3000" b="1" dirty="0"/>
              <a:t>Svar på spørsmålene: </a:t>
            </a:r>
          </a:p>
          <a:p>
            <a:r>
              <a:rPr lang="nb-NO" sz="3000" dirty="0"/>
              <a:t>Hva er deres teknologiske innovasjon som gjør at dere kan gjøre noe ingen andre kan gjøre? </a:t>
            </a:r>
          </a:p>
          <a:p>
            <a:pPr marL="0" indent="0">
              <a:buNone/>
            </a:pPr>
            <a:endParaRPr lang="nb-NO" sz="2800" dirty="0"/>
          </a:p>
          <a:p>
            <a:pPr marL="0" indent="0">
              <a:buNone/>
            </a:pPr>
            <a:r>
              <a:rPr lang="nb-NO" sz="2200" b="1" dirty="0"/>
              <a:t>Hovedmål: </a:t>
            </a:r>
          </a:p>
          <a:p>
            <a:r>
              <a:rPr lang="nb-NO" sz="2200" dirty="0"/>
              <a:t>Ikke alle </a:t>
            </a:r>
            <a:r>
              <a:rPr lang="nb-NO" sz="2200" dirty="0" err="1"/>
              <a:t>suksesfulle</a:t>
            </a:r>
            <a:r>
              <a:rPr lang="nb-NO" sz="2200" dirty="0"/>
              <a:t> «</a:t>
            </a:r>
            <a:r>
              <a:rPr lang="nb-NO" sz="2200" dirty="0" err="1"/>
              <a:t>high</a:t>
            </a:r>
            <a:r>
              <a:rPr lang="nb-NO" sz="2200" dirty="0"/>
              <a:t> </a:t>
            </a:r>
            <a:r>
              <a:rPr lang="nb-NO" sz="2200" dirty="0" err="1"/>
              <a:t>tech</a:t>
            </a:r>
            <a:r>
              <a:rPr lang="nb-NO" sz="2200" dirty="0"/>
              <a:t>»-selskaper er bygget på ekte teknologiske gjennombrudd. Facebook, </a:t>
            </a:r>
            <a:r>
              <a:rPr lang="nb-NO" sz="2200" dirty="0" err="1"/>
              <a:t>Netflic</a:t>
            </a:r>
            <a:r>
              <a:rPr lang="nb-NO" sz="2200" dirty="0"/>
              <a:t>, Uber og </a:t>
            </a:r>
            <a:r>
              <a:rPr lang="nb-NO" sz="2200" dirty="0" err="1"/>
              <a:t>Airbnb</a:t>
            </a:r>
            <a:r>
              <a:rPr lang="nb-NO" sz="2200" dirty="0"/>
              <a:t> var ikke skapt med teknologier de fant opp, men de brukte eksisterende teknologier til å utvikle egne løsninger. </a:t>
            </a:r>
          </a:p>
          <a:p>
            <a:r>
              <a:rPr lang="nb-NO" sz="2200" dirty="0"/>
              <a:t>Hvis dere har en ny teknologi er det viktig at dere beskriver innovasjonen klart og tydelig.</a:t>
            </a:r>
          </a:p>
          <a:p>
            <a:r>
              <a:rPr lang="nb-NO" sz="2200" dirty="0"/>
              <a:t>Gjør det klart hvilken unik teknologi dere har utviklet eller benytter, og hvorfor det er nyttig. Hold det enkelt og fokuser på de store fordelene. </a:t>
            </a:r>
          </a:p>
          <a:p>
            <a:r>
              <a:rPr lang="nb-NO" sz="2200" dirty="0"/>
              <a:t>Forklar hvorfor det ikke er enkelt for andre å kopiere deres løsning. Gi en status på patent eller IP-beskyttelse hvis relevant</a:t>
            </a:r>
          </a:p>
          <a:p>
            <a:endParaRPr lang="nb-NO" sz="2000" dirty="0"/>
          </a:p>
        </p:txBody>
      </p:sp>
    </p:spTree>
    <p:extLst>
      <p:ext uri="{BB962C8B-B14F-4D97-AF65-F5344CB8AC3E}">
        <p14:creationId xmlns:p14="http://schemas.microsoft.com/office/powerpoint/2010/main" val="4261084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14AEF-FA94-9EBF-AAA5-A7B96D413B04}"/>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99A487A5-8B09-A28B-05E9-9D6CA64F7F9D}"/>
              </a:ext>
            </a:extLst>
          </p:cNvPr>
          <p:cNvSpPr>
            <a:spLocks noGrp="1"/>
          </p:cNvSpPr>
          <p:nvPr>
            <p:ph type="title"/>
          </p:nvPr>
        </p:nvSpPr>
        <p:spPr/>
        <p:txBody>
          <a:bodyPr/>
          <a:lstStyle/>
          <a:p>
            <a:r>
              <a:rPr lang="nb-NO" dirty="0"/>
              <a:t>6. Konkurranse</a:t>
            </a:r>
          </a:p>
        </p:txBody>
      </p:sp>
      <p:sp>
        <p:nvSpPr>
          <p:cNvPr id="3" name="Plassholder for innhold 2">
            <a:extLst>
              <a:ext uri="{FF2B5EF4-FFF2-40B4-BE49-F238E27FC236}">
                <a16:creationId xmlns:a16="http://schemas.microsoft.com/office/drawing/2014/main" id="{9BC59C44-B133-6D9C-5CB2-7ECD7ECF742F}"/>
              </a:ext>
            </a:extLst>
          </p:cNvPr>
          <p:cNvSpPr>
            <a:spLocks noGrp="1"/>
          </p:cNvSpPr>
          <p:nvPr>
            <p:ph sz="half" idx="1"/>
          </p:nvPr>
        </p:nvSpPr>
        <p:spPr>
          <a:xfrm>
            <a:off x="838200" y="1825625"/>
            <a:ext cx="9136118" cy="4659258"/>
          </a:xfrm>
        </p:spPr>
        <p:txBody>
          <a:bodyPr>
            <a:normAutofit fontScale="47500" lnSpcReduction="20000"/>
          </a:bodyPr>
          <a:lstStyle/>
          <a:p>
            <a:pPr marL="0" indent="0">
              <a:buNone/>
            </a:pPr>
            <a:r>
              <a:rPr lang="nb-NO" sz="5100" b="1" dirty="0"/>
              <a:t>Svar på spørsmålene: </a:t>
            </a:r>
          </a:p>
          <a:p>
            <a:r>
              <a:rPr lang="nb-NO" sz="5100" dirty="0"/>
              <a:t>Hvem konkurrerer dere mot? </a:t>
            </a:r>
          </a:p>
          <a:p>
            <a:r>
              <a:rPr lang="nb-NO" sz="5100" dirty="0"/>
              <a:t>Hvorfor vil målkundene foretrekke dere? </a:t>
            </a:r>
          </a:p>
          <a:p>
            <a:pPr marL="0" indent="0">
              <a:buNone/>
            </a:pPr>
            <a:endParaRPr lang="nb-NO" sz="2800" dirty="0"/>
          </a:p>
          <a:p>
            <a:pPr marL="0" indent="0">
              <a:buNone/>
            </a:pPr>
            <a:r>
              <a:rPr lang="nb-NO" sz="3300" b="1" dirty="0"/>
              <a:t>Hovedmål:</a:t>
            </a:r>
          </a:p>
          <a:p>
            <a:r>
              <a:rPr lang="nb-NO" sz="3300" b="0" dirty="0"/>
              <a:t>Dere må overbevise investorer om at mange kunder vil kjøpe deres produkt eller tjeneste, selv om de har flere andre alternativer.</a:t>
            </a:r>
          </a:p>
          <a:p>
            <a:r>
              <a:rPr lang="nb-NO" sz="3300" b="0" dirty="0"/>
              <a:t>Presenter tre eller fire hovedgrunner på hvorfor kundene foretrekker deres løsning fremfor andre løsninger. Bruk gjerne en matrise med sjekklister. Forsikre at dere viser hvordan deres løsning leverer bedre på markedets krav (behov) enn deres konkurrenter, fremfor å </a:t>
            </a:r>
            <a:br>
              <a:rPr lang="nb-NO" sz="3300" b="0" dirty="0"/>
            </a:br>
            <a:r>
              <a:rPr lang="nb-NO" sz="3300" b="0" dirty="0"/>
              <a:t>kun vise funksjonene til deres produkt.</a:t>
            </a:r>
          </a:p>
          <a:p>
            <a:r>
              <a:rPr lang="nb-NO" sz="3300" b="0" dirty="0"/>
              <a:t>Dere bør også si hvordan dere vil sikre deres konkurransefortrinn over tid (f.eks. IP-beskyttelse, partnerskap, teamets styrke, kundeanskaffelse, nettverkseffekter, merkevare omdømme).</a:t>
            </a:r>
          </a:p>
          <a:p>
            <a:r>
              <a:rPr lang="nb-NO" sz="3300" b="0" dirty="0"/>
              <a:t>Avhengig av hvor viktig konkurrentanalysen er i deres marked, behøver dere muligens en detaljert konkurranse landskapsbilde med beskrivelse av kundens kjøpskriterier, samt kategorier av konkurrenter inkl. deres styrker og svakheter. Dette kan inkluderes i vedlegg og brukes ved en spørsmål-og-svar sesjon etter presentasjonen. </a:t>
            </a:r>
          </a:p>
        </p:txBody>
      </p:sp>
    </p:spTree>
    <p:extLst>
      <p:ext uri="{BB962C8B-B14F-4D97-AF65-F5344CB8AC3E}">
        <p14:creationId xmlns:p14="http://schemas.microsoft.com/office/powerpoint/2010/main" val="3599382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262F3-DB7A-9849-AD2E-D88534F96071}"/>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2C074EDD-9D49-33A7-593C-05F7E7E671E4}"/>
              </a:ext>
            </a:extLst>
          </p:cNvPr>
          <p:cNvSpPr>
            <a:spLocks noGrp="1"/>
          </p:cNvSpPr>
          <p:nvPr>
            <p:ph type="title"/>
          </p:nvPr>
        </p:nvSpPr>
        <p:spPr/>
        <p:txBody>
          <a:bodyPr/>
          <a:lstStyle/>
          <a:p>
            <a:r>
              <a:rPr lang="nb-NO" dirty="0"/>
              <a:t>7. Forretningsmodell</a:t>
            </a:r>
          </a:p>
        </p:txBody>
      </p:sp>
      <p:sp>
        <p:nvSpPr>
          <p:cNvPr id="3" name="Plassholder for innhold 2">
            <a:extLst>
              <a:ext uri="{FF2B5EF4-FFF2-40B4-BE49-F238E27FC236}">
                <a16:creationId xmlns:a16="http://schemas.microsoft.com/office/drawing/2014/main" id="{9921F89B-08B5-9F77-8762-976F1F204694}"/>
              </a:ext>
            </a:extLst>
          </p:cNvPr>
          <p:cNvSpPr>
            <a:spLocks noGrp="1"/>
          </p:cNvSpPr>
          <p:nvPr>
            <p:ph sz="half" idx="1"/>
          </p:nvPr>
        </p:nvSpPr>
        <p:spPr>
          <a:xfrm>
            <a:off x="838198" y="1825624"/>
            <a:ext cx="9325305" cy="4764361"/>
          </a:xfrm>
        </p:spPr>
        <p:txBody>
          <a:bodyPr>
            <a:normAutofit fontScale="47500" lnSpcReduction="20000"/>
          </a:bodyPr>
          <a:lstStyle/>
          <a:p>
            <a:pPr marL="0" indent="0">
              <a:buNone/>
            </a:pPr>
            <a:r>
              <a:rPr lang="nb-NO" sz="4800" b="1" dirty="0"/>
              <a:t>Svar på spørsmålene:</a:t>
            </a:r>
          </a:p>
          <a:p>
            <a:r>
              <a:rPr lang="nb-NO" sz="4800" dirty="0"/>
              <a:t>Hvordan tjener dere penger? </a:t>
            </a:r>
          </a:p>
          <a:p>
            <a:r>
              <a:rPr lang="nb-NO" sz="4800" dirty="0"/>
              <a:t>Hva er prisstrategien deres? </a:t>
            </a:r>
          </a:p>
          <a:p>
            <a:r>
              <a:rPr lang="nb-NO" sz="4800" dirty="0"/>
              <a:t>Hvordan skaffer dere kunder? </a:t>
            </a:r>
          </a:p>
          <a:p>
            <a:r>
              <a:rPr lang="nb-NO" sz="4800" dirty="0"/>
              <a:t>Hva er de økonomiske nøkkeltallene per enhet?</a:t>
            </a:r>
          </a:p>
          <a:p>
            <a:endParaRPr lang="nb-NO" dirty="0"/>
          </a:p>
          <a:p>
            <a:pPr marL="0" indent="0">
              <a:buNone/>
            </a:pPr>
            <a:r>
              <a:rPr lang="nb-NO" sz="3400" b="1" dirty="0"/>
              <a:t>Hovedmål:</a:t>
            </a:r>
          </a:p>
          <a:p>
            <a:r>
              <a:rPr lang="nb-NO" sz="3400" b="0" dirty="0"/>
              <a:t>Vise at dere forstår nøkkelforutsetningene til deres finansielle prognoser, som kundens villighet til å betale prisen deres, hvor raskt dere klarer å skaffe kunder, kostnad per kunde, hvor lang tid en kunde blir hos dere, og andre relevante nøkkeltall. </a:t>
            </a:r>
          </a:p>
          <a:p>
            <a:r>
              <a:rPr lang="nb-NO" sz="3400" b="0" dirty="0"/>
              <a:t>Vær forberedt på å diskutere forutsetningene med investor basert på ulike scenarioer.</a:t>
            </a:r>
          </a:p>
          <a:p>
            <a:r>
              <a:rPr lang="nb-NO" sz="3400" b="1" dirty="0"/>
              <a:t>Nøkkeltall: </a:t>
            </a:r>
            <a:r>
              <a:rPr lang="nb-NO" sz="3400" b="0" dirty="0"/>
              <a:t>Gjennomsnittlig salgsinntekt per enhet (ARPU), Kostnad per solgte enhet (COGS), Bruttofortjeneste per enhet (Gross Profit Margins), Kostnad for kundeanskaffelse (CAC), Kundens livsløpsverdi (LTV), LTV-CAC-ratio, «</a:t>
            </a:r>
            <a:r>
              <a:rPr lang="nb-NO" sz="3400" b="0" dirty="0" err="1"/>
              <a:t>Churn</a:t>
            </a:r>
            <a:r>
              <a:rPr lang="nb-NO" sz="3400" b="0" dirty="0"/>
              <a:t> rate» (hvis programvare).</a:t>
            </a:r>
          </a:p>
          <a:p>
            <a:r>
              <a:rPr lang="nb-NO" sz="3400" b="1" dirty="0"/>
              <a:t>ARPU</a:t>
            </a:r>
            <a:r>
              <a:rPr lang="nb-NO" sz="3400" b="0" dirty="0"/>
              <a:t> = </a:t>
            </a:r>
            <a:r>
              <a:rPr lang="nb-NO" sz="3400" b="0" dirty="0" err="1"/>
              <a:t>Average</a:t>
            </a:r>
            <a:r>
              <a:rPr lang="nb-NO" sz="3400" b="0" dirty="0"/>
              <a:t> Revenue per Unit,  COGS = </a:t>
            </a:r>
            <a:r>
              <a:rPr lang="nb-NO" sz="3400" b="0" dirty="0" err="1"/>
              <a:t>Cost</a:t>
            </a:r>
            <a:r>
              <a:rPr lang="nb-NO" sz="3400" b="0" dirty="0"/>
              <a:t> </a:t>
            </a:r>
            <a:r>
              <a:rPr lang="nb-NO" sz="3400" b="0" dirty="0" err="1"/>
              <a:t>of</a:t>
            </a:r>
            <a:r>
              <a:rPr lang="nb-NO" sz="3400" b="0" dirty="0"/>
              <a:t> Goods Sold,  CAC = </a:t>
            </a:r>
            <a:r>
              <a:rPr lang="nb-NO" sz="3400" b="0" dirty="0" err="1"/>
              <a:t>Customer</a:t>
            </a:r>
            <a:r>
              <a:rPr lang="nb-NO" sz="3400" b="0" dirty="0"/>
              <a:t> </a:t>
            </a:r>
            <a:r>
              <a:rPr lang="nb-NO" sz="3400" b="0" dirty="0" err="1"/>
              <a:t>Acquisition</a:t>
            </a:r>
            <a:r>
              <a:rPr lang="nb-NO" sz="3400" b="0" dirty="0"/>
              <a:t> </a:t>
            </a:r>
            <a:r>
              <a:rPr lang="nb-NO" sz="3400" b="0" dirty="0" err="1"/>
              <a:t>Cost</a:t>
            </a:r>
            <a:r>
              <a:rPr lang="nb-NO" sz="3400" b="0" dirty="0"/>
              <a:t>, LTV = </a:t>
            </a:r>
            <a:r>
              <a:rPr lang="nb-NO" sz="3400" b="0" dirty="0" err="1"/>
              <a:t>Customer</a:t>
            </a:r>
            <a:r>
              <a:rPr lang="nb-NO" sz="3400" b="0" dirty="0"/>
              <a:t> Lifetime Value</a:t>
            </a:r>
            <a:endParaRPr lang="nb-NO" sz="3400" dirty="0">
              <a:highlight>
                <a:srgbClr val="FFFF00"/>
              </a:highlight>
            </a:endParaRPr>
          </a:p>
          <a:p>
            <a:pPr marL="0" indent="0">
              <a:buNone/>
            </a:pPr>
            <a:endParaRPr lang="nb-NO" dirty="0"/>
          </a:p>
        </p:txBody>
      </p:sp>
    </p:spTree>
    <p:extLst>
      <p:ext uri="{BB962C8B-B14F-4D97-AF65-F5344CB8AC3E}">
        <p14:creationId xmlns:p14="http://schemas.microsoft.com/office/powerpoint/2010/main" val="2523099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E11F9-1DB7-93D6-0E79-EEB9E384D6DC}"/>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26CA935B-D625-07CE-6B82-0554327D03CB}"/>
              </a:ext>
            </a:extLst>
          </p:cNvPr>
          <p:cNvSpPr>
            <a:spLocks noGrp="1"/>
          </p:cNvSpPr>
          <p:nvPr>
            <p:ph type="title"/>
          </p:nvPr>
        </p:nvSpPr>
        <p:spPr/>
        <p:txBody>
          <a:bodyPr/>
          <a:lstStyle/>
          <a:p>
            <a:r>
              <a:rPr lang="nb-NO" dirty="0"/>
              <a:t>8. Go-to-Market strategi </a:t>
            </a:r>
          </a:p>
        </p:txBody>
      </p:sp>
      <p:sp>
        <p:nvSpPr>
          <p:cNvPr id="3" name="Plassholder for innhold 2">
            <a:extLst>
              <a:ext uri="{FF2B5EF4-FFF2-40B4-BE49-F238E27FC236}">
                <a16:creationId xmlns:a16="http://schemas.microsoft.com/office/drawing/2014/main" id="{F4B66E83-D03A-712B-F8FD-DDF83C9E8B97}"/>
              </a:ext>
            </a:extLst>
          </p:cNvPr>
          <p:cNvSpPr>
            <a:spLocks noGrp="1"/>
          </p:cNvSpPr>
          <p:nvPr>
            <p:ph sz="half" idx="1"/>
          </p:nvPr>
        </p:nvSpPr>
        <p:spPr>
          <a:xfrm>
            <a:off x="838199" y="1825625"/>
            <a:ext cx="9115098" cy="4351338"/>
          </a:xfrm>
        </p:spPr>
        <p:txBody>
          <a:bodyPr>
            <a:normAutofit fontScale="70000" lnSpcReduction="20000"/>
          </a:bodyPr>
          <a:lstStyle/>
          <a:p>
            <a:pPr marL="0" indent="0">
              <a:buNone/>
            </a:pPr>
            <a:r>
              <a:rPr lang="nb-NO" sz="4000" b="1" dirty="0"/>
              <a:t>Svar på spørsmålene:</a:t>
            </a:r>
          </a:p>
          <a:p>
            <a:r>
              <a:rPr lang="nb-NO" sz="4000" dirty="0"/>
              <a:t>Hva er deres markedsføringsstrategi og salgsstrategi?</a:t>
            </a:r>
          </a:p>
          <a:p>
            <a:r>
              <a:rPr lang="nb-NO" sz="4000" dirty="0"/>
              <a:t>Hvordan skal dere skaffe deres første kunder?</a:t>
            </a:r>
          </a:p>
          <a:p>
            <a:r>
              <a:rPr lang="nb-NO" sz="4000" dirty="0"/>
              <a:t>Hvordan skal dere øke omsetningen?</a:t>
            </a:r>
          </a:p>
          <a:p>
            <a:pPr>
              <a:buFont typeface="Arial" panose="020B0604020202020204" pitchFamily="34" charset="0"/>
              <a:buChar char="•"/>
            </a:pPr>
            <a:endParaRPr lang="nb-NO" dirty="0"/>
          </a:p>
          <a:p>
            <a:pPr marL="0" indent="0">
              <a:buNone/>
            </a:pPr>
            <a:r>
              <a:rPr lang="nb-NO" sz="3200" b="1" dirty="0"/>
              <a:t>Hovedmål:</a:t>
            </a:r>
          </a:p>
          <a:p>
            <a:r>
              <a:rPr lang="nb-NO" sz="3200" b="0" dirty="0"/>
              <a:t>Beskrive hvordan dere skal nå kundemålgruppen (markedsføringsstrategi) og hvordan dere skal konvertere de til betalende kunder (salgsstrategi)</a:t>
            </a:r>
          </a:p>
          <a:p>
            <a:r>
              <a:rPr lang="nb-NO" sz="3200" b="0" dirty="0"/>
              <a:t>Go-to-Market-strategien bør være knyttet til deres </a:t>
            </a:r>
            <a:r>
              <a:rPr lang="nb-NO" sz="3200" b="1" dirty="0"/>
              <a:t>finansielle prognoser</a:t>
            </a:r>
            <a:r>
              <a:rPr lang="nb-NO" sz="3200" b="0" dirty="0"/>
              <a:t>, dvs. at kostnader og resultater bør være konsistente med strategiene. </a:t>
            </a:r>
          </a:p>
          <a:p>
            <a:pPr marL="0" indent="0">
              <a:buNone/>
            </a:pPr>
            <a:endParaRPr lang="nb-NO" dirty="0"/>
          </a:p>
        </p:txBody>
      </p:sp>
    </p:spTree>
    <p:extLst>
      <p:ext uri="{BB962C8B-B14F-4D97-AF65-F5344CB8AC3E}">
        <p14:creationId xmlns:p14="http://schemas.microsoft.com/office/powerpoint/2010/main" val="2916532428"/>
      </p:ext>
    </p:extLst>
  </p:cSld>
  <p:clrMapOvr>
    <a:masterClrMapping/>
  </p:clrMapOvr>
</p:sld>
</file>

<file path=ppt/theme/theme1.xml><?xml version="1.0" encoding="utf-8"?>
<a:theme xmlns:a="http://schemas.openxmlformats.org/drawingml/2006/main" name="Office-tema">
  <a:themeElements>
    <a:clrScheme name="Egendefinert 3">
      <a:dk1>
        <a:srgbClr val="003055"/>
      </a:dk1>
      <a:lt1>
        <a:srgbClr val="EBF5FF"/>
      </a:lt1>
      <a:dk2>
        <a:srgbClr val="070F22"/>
      </a:dk2>
      <a:lt2>
        <a:srgbClr val="98CBFB"/>
      </a:lt2>
      <a:accent1>
        <a:srgbClr val="FFA51F"/>
      </a:accent1>
      <a:accent2>
        <a:srgbClr val="98CBFB"/>
      </a:accent2>
      <a:accent3>
        <a:srgbClr val="003055"/>
      </a:accent3>
      <a:accent4>
        <a:srgbClr val="C74D1A"/>
      </a:accent4>
      <a:accent5>
        <a:srgbClr val="A02B1D"/>
      </a:accent5>
      <a:accent6>
        <a:srgbClr val="F0C72E"/>
      </a:accent6>
      <a:hlink>
        <a:srgbClr val="FFA51F"/>
      </a:hlink>
      <a:folHlink>
        <a:srgbClr val="C230FF"/>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sjon3" id="{61D5451C-C946-5043-B063-8461F4A01B51}" vid="{2F6BDF6D-00AA-2142-8496-33777AA1E94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D2764CBA7B6BFE4FB5B4B3A26E0C5656" ma:contentTypeVersion="14" ma:contentTypeDescription="Opprett et nytt dokument." ma:contentTypeScope="" ma:versionID="fec364e2d53762289bf4bc61cf8f4ed4">
  <xsd:schema xmlns:xsd="http://www.w3.org/2001/XMLSchema" xmlns:xs="http://www.w3.org/2001/XMLSchema" xmlns:p="http://schemas.microsoft.com/office/2006/metadata/properties" xmlns:ns2="ba741ea8-4f9b-48eb-a1d0-2ad4a771e385" xmlns:ns3="cd6bb1ff-ef2b-4cb7-a004-75b5afcffdab" targetNamespace="http://schemas.microsoft.com/office/2006/metadata/properties" ma:root="true" ma:fieldsID="e032d023a11b5e303a518537d1357bf9" ns2:_="" ns3:_="">
    <xsd:import namespace="ba741ea8-4f9b-48eb-a1d0-2ad4a771e385"/>
    <xsd:import namespace="cd6bb1ff-ef2b-4cb7-a004-75b5afcffdab"/>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741ea8-4f9b-48eb-a1d0-2ad4a771e3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Bildemerkelapper" ma:readOnly="false" ma:fieldId="{5cf76f15-5ced-4ddc-b409-7134ff3c332f}" ma:taxonomyMulti="true" ma:sspId="27865783-4af4-4ae5-8b23-41e17735c272"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d6bb1ff-ef2b-4cb7-a004-75b5afcffdab" elementFormDefault="qualified">
    <xsd:import namespace="http://schemas.microsoft.com/office/2006/documentManagement/types"/>
    <xsd:import namespace="http://schemas.microsoft.com/office/infopath/2007/PartnerControls"/>
    <xsd:element name="SharedWithUsers" ma:index="11"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lingsdetaljer" ma:internalName="SharedWithDetails" ma:readOnly="true">
      <xsd:simpleType>
        <xsd:restriction base="dms:Note">
          <xsd:maxLength value="255"/>
        </xsd:restriction>
      </xsd:simpleType>
    </xsd:element>
    <xsd:element name="TaxCatchAll" ma:index="15" nillable="true" ma:displayName="Taxonomy Catch All Column" ma:hidden="true" ma:list="{d65a1d1a-4f5b-4dc8-9109-9f7b88104ba0}" ma:internalName="TaxCatchAll" ma:showField="CatchAllData" ma:web="cd6bb1ff-ef2b-4cb7-a004-75b5afcffda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a741ea8-4f9b-48eb-a1d0-2ad4a771e385">
      <Terms xmlns="http://schemas.microsoft.com/office/infopath/2007/PartnerControls"/>
    </lcf76f155ced4ddcb4097134ff3c332f>
    <TaxCatchAll xmlns="cd6bb1ff-ef2b-4cb7-a004-75b5afcffda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C696C8-3490-4650-895C-37CE067F6D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741ea8-4f9b-48eb-a1d0-2ad4a771e385"/>
    <ds:schemaRef ds:uri="cd6bb1ff-ef2b-4cb7-a004-75b5afcffd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668BBD5-864F-4014-A426-A93A5C2A0022}">
  <ds:schemaRefs>
    <ds:schemaRef ds:uri="http://schemas.microsoft.com/office/2006/metadata/properties"/>
    <ds:schemaRef ds:uri="http://schemas.microsoft.com/office/infopath/2007/PartnerControls"/>
    <ds:schemaRef ds:uri="ba741ea8-4f9b-48eb-a1d0-2ad4a771e385"/>
    <ds:schemaRef ds:uri="cd6bb1ff-ef2b-4cb7-a004-75b5afcffdab"/>
  </ds:schemaRefs>
</ds:datastoreItem>
</file>

<file path=customXml/itemProps3.xml><?xml version="1.0" encoding="utf-8"?>
<ds:datastoreItem xmlns:ds="http://schemas.openxmlformats.org/officeDocument/2006/customXml" ds:itemID="{CC33A3C2-3815-4D0D-97B5-0A1B8CE0A9F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Office-tema</Template>
  <TotalTime>1228</TotalTime>
  <Words>1120</Words>
  <Application>Microsoft Office PowerPoint</Application>
  <PresentationFormat>Widescreen</PresentationFormat>
  <Paragraphs>96</Paragraphs>
  <Slides>18</Slides>
  <Notes>0</Notes>
  <HiddenSlides>0</HiddenSlides>
  <MMClips>0</MMClips>
  <ScaleCrop>false</ScaleCrop>
  <HeadingPairs>
    <vt:vector size="4" baseType="variant">
      <vt:variant>
        <vt:lpstr>Tema</vt:lpstr>
      </vt:variant>
      <vt:variant>
        <vt:i4>1</vt:i4>
      </vt:variant>
      <vt:variant>
        <vt:lpstr>Lysbildetitler</vt:lpstr>
      </vt:variant>
      <vt:variant>
        <vt:i4>18</vt:i4>
      </vt:variant>
    </vt:vector>
  </HeadingPairs>
  <TitlesOfParts>
    <vt:vector size="19" baseType="lpstr">
      <vt:lpstr>Office-tema</vt:lpstr>
      <vt:lpstr>Mal for pitch deck</vt:lpstr>
      <vt:lpstr>1. Forside</vt:lpstr>
      <vt:lpstr>2. Hovedpoeng / Sammendrag</vt:lpstr>
      <vt:lpstr>3. Problem / Markedsmulighet</vt:lpstr>
      <vt:lpstr>4. Løsning / Fordeler</vt:lpstr>
      <vt:lpstr>5. Teknologi / Deres hemmelige oppskrift</vt:lpstr>
      <vt:lpstr>6. Konkurranse</vt:lpstr>
      <vt:lpstr>7. Forretningsmodell</vt:lpstr>
      <vt:lpstr>8. Go-to-Market strategi </vt:lpstr>
      <vt:lpstr>9. Traction / Pipeline </vt:lpstr>
      <vt:lpstr>10. Milepæler</vt:lpstr>
      <vt:lpstr>11. Finansielle prognoser</vt:lpstr>
      <vt:lpstr>12. Finansieringsbehov – «The Ask»</vt:lpstr>
      <vt:lpstr>13. Team</vt:lpstr>
      <vt:lpstr>14. Avslutning / Oppsummering</vt:lpstr>
      <vt:lpstr>15. Deres produkt-demo</vt:lpstr>
      <vt:lpstr>Øvrige investeringskriterier</vt:lpstr>
      <vt:lpstr>Backup-slides / vedlegg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Hanne Hauge</dc:creator>
  <cp:lastModifiedBy>Hanne Hauge</cp:lastModifiedBy>
  <cp:revision>48</cp:revision>
  <dcterms:created xsi:type="dcterms:W3CDTF">2025-08-05T13:27:54Z</dcterms:created>
  <dcterms:modified xsi:type="dcterms:W3CDTF">2025-08-15T08:57:30Z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0x010100D2764CBA7B6BFE4FB5B4B3A26E0C5656</vt:lpwstr>
  </property>
  <property fmtid="{D5CDD505-2E9C-101B-9397-08002B2CF9AE}" pid="3" name="MediaServiceImageTags">
    <vt:lpwstr/>
  </property>
</Properties>
</file>